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6" r:id="rId3"/>
    <p:sldId id="257" r:id="rId4"/>
    <p:sldId id="258" r:id="rId5"/>
    <p:sldId id="261" r:id="rId6"/>
    <p:sldId id="260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494A-3926-05D7-AB4C-1024840E5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C9566-9761-5A84-3BD4-BF6175172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14022-A22D-0FD8-C239-92276CFBE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C29CF-3844-031A-4532-A1BD631B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A7A1D-2F5B-386E-D0BE-837050D6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977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D670E-83F6-ECAE-FFE0-8BA37F11C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C3328-CC18-4A07-F18C-67C7BDDF5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C6F3-6612-670A-5172-ECA660AE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DEA06-3522-9976-48CA-D4FAF8E6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D2725-FF2D-41D7-3DF0-AB556981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097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950666-5419-0307-FEDE-4FA2C11A1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28F4F-F190-A27F-ECEB-769BDEDD1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191BA-E0B1-40C3-0A17-F4655088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35598-412D-842A-9E21-C9FB4A26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3912F-B5AB-DE82-54EE-EEE4A25D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73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7AB2C-77D1-76FC-6B55-4F256AFD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D8C46-D65C-1C89-3DB7-F64B6CBDD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5DC30-D747-0E99-502D-74F918447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73127-6AD4-3134-9724-8512AE7F6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F38B8-B578-A514-BA66-CE5CFDF9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199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EF14-A502-9AD7-4ADE-2AF2C46C5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2BD84-A082-E8B9-B482-D7C5BB7A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BA94C-5F2E-089C-8339-54490FF95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7F0AD-7F02-118E-DAAD-740BF02A7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40136-38ED-FAA8-221C-58FF9B19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254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5B31A-234A-49F7-FB85-3667F79A4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A152-CDE3-53FA-D3B1-73D353E26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01D31-C484-BA30-CD28-5E8E2C793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D00FB-8B90-DEF0-0D49-D7C61E061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11F65-400A-9B03-3FCE-8BEB37CF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E025B-C4DF-9E5D-8558-6340890DB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492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9C5E-2CAF-63DD-1EF6-17E46B664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88B0B-1170-BE70-0A89-6CF75A9C2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C2FC5-B91A-D3BF-3D1E-BB152672F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76BB4-1773-0335-BDC6-4278F5FB9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1967E-77CD-5F0D-4D3A-80ED8CCC8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C0F07E-F9D6-A272-2B62-661E344A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2AC000-376E-4195-4CA9-4F5B5776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2443EF-79FB-2CE9-DA92-478FDBA1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257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A8268-7BD4-FBF2-3DA2-FE384E52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2F7482-4476-ED00-CEE4-9D4528F4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2C9E9-F5B7-7AD4-B788-69F75801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CEEDC-4CB3-F1F9-DDB4-79DACEF9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140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FEDF1A-3CEA-C2EC-ECD0-428C9AC7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E69120-72BC-26BE-98EC-8CEE2AD1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A0A337-1D79-D37D-432C-4538B4DCE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959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D869-BFAA-8437-0798-A52977B0E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89552-D6AA-F9E3-C04F-E29E4972B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0A4F3-2CEB-BFEC-A7C0-88D5B6D55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49299-EA35-AB54-A191-2A1DE5C5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AC90AA-295D-2D66-C2F9-CF3CC66E9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04006-8BFB-B223-E0AF-5788C8409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7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F8305-9B89-CB68-19A2-AAE13D10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195CC-E915-4AB0-A348-65BB7037E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F3183B-841C-8C7D-C006-8B094AB54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E3DEA-A8B4-A019-B882-9BC66608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2E142-C5B9-802A-CE5E-052E7CE3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B9AAE-F50A-9A25-558D-F5A8C4D3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030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80E513-76DF-3F3B-DC18-D6777D060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CF62F-FB19-A983-C209-7C3D3253F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EABB-FF75-4DEB-34E7-1EAE3B835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BEC023-5061-4206-B265-26DD21DFCE50}" type="datetimeFigureOut">
              <a:rPr lang="en-NZ" smtClean="0"/>
              <a:t>15/07/2026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D296-444A-0A5F-52E8-12C278380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6871B-EDDD-7946-57AE-DF8F493FB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DCF377-EC8D-48F0-9C7E-10174069ABA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982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98F6511D-0418-0A60-42A8-5238E2C98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867" y="728819"/>
            <a:ext cx="7845379" cy="433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1C26-5496-97C8-2E0A-2E7B8FF14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b="1"/>
              <a:t>Topic </a:t>
            </a:r>
            <a:r>
              <a:rPr lang="en-NZ" b="1" dirty="0"/>
              <a:t>4 </a:t>
            </a:r>
            <a:endParaRPr lang="en-N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87502E-FDBD-BC0E-4093-2F27F23AEC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Principles of Vegetable Production in New Zealand</a:t>
            </a:r>
          </a:p>
          <a:p>
            <a:r>
              <a:rPr lang="en-US" b="1" dirty="0"/>
              <a:t>Activities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6552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7320-2B94-754A-2297-05170531B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147"/>
          </a:xfrm>
        </p:spPr>
        <p:txBody>
          <a:bodyPr>
            <a:normAutofit/>
          </a:bodyPr>
          <a:lstStyle/>
          <a:p>
            <a:r>
              <a:rPr lang="en-US" sz="2000" b="1" dirty="0"/>
              <a:t>Activity 1: Summary of the Vegetable Production in New Zealand </a:t>
            </a:r>
            <a:endParaRPr lang="en-NZ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E2EB1-2532-98BB-10DB-142C88925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272"/>
            <a:ext cx="10515600" cy="545960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dirty="0"/>
              <a:t>Use the Words in the box to fill in the gaps to </a:t>
            </a:r>
            <a:r>
              <a:rPr lang="en-US" sz="5600" dirty="0" err="1"/>
              <a:t>summarise</a:t>
            </a:r>
            <a:r>
              <a:rPr lang="en-US" sz="5600" dirty="0"/>
              <a:t> vegetable production in New Zealand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Vegetables in New Zealand are grown using two main methods: ____________ growing and ____________-field growing.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Greenhouse vegetables are grown </a:t>
            </a:r>
            <a:r>
              <a:rPr lang="en-US" sz="5600" b="1" dirty="0"/>
              <a:t>____________</a:t>
            </a:r>
            <a:r>
              <a:rPr lang="en-US" sz="5600" dirty="0"/>
              <a:t> in special buildings called greenhouses. Growers carefully control the </a:t>
            </a:r>
            <a:r>
              <a:rPr lang="en-US" sz="5600" b="1" dirty="0"/>
              <a:t>____________</a:t>
            </a:r>
            <a:r>
              <a:rPr lang="en-US" sz="5600" dirty="0"/>
              <a:t>, </a:t>
            </a:r>
            <a:r>
              <a:rPr lang="en-US" sz="5600" b="1" dirty="0"/>
              <a:t>____________</a:t>
            </a:r>
            <a:r>
              <a:rPr lang="en-US" sz="5600" dirty="0"/>
              <a:t>, </a:t>
            </a:r>
            <a:r>
              <a:rPr lang="en-US" sz="5600" b="1" dirty="0"/>
              <a:t>____________</a:t>
            </a:r>
            <a:r>
              <a:rPr lang="en-US" sz="5600" dirty="0"/>
              <a:t>, and nutrients.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Many glasshouse vegetables are grown without </a:t>
            </a:r>
            <a:r>
              <a:rPr lang="en-US" sz="5600" b="1" dirty="0"/>
              <a:t>____________</a:t>
            </a:r>
            <a:r>
              <a:rPr lang="en-US" sz="5600" dirty="0"/>
              <a:t> using a system called </a:t>
            </a:r>
            <a:r>
              <a:rPr lang="en-US" sz="5600" b="1" dirty="0"/>
              <a:t>____________</a:t>
            </a:r>
            <a:r>
              <a:rPr lang="en-US" sz="5600" dirty="0"/>
              <a:t>. This method helps vegetables grow </a:t>
            </a:r>
            <a:r>
              <a:rPr lang="en-US" sz="5600" b="1" dirty="0"/>
              <a:t>____________ ____________</a:t>
            </a:r>
            <a:r>
              <a:rPr lang="en-US" sz="5600" dirty="0"/>
              <a:t> and protects them from bad </a:t>
            </a:r>
            <a:r>
              <a:rPr lang="en-US" sz="5600" b="1" dirty="0"/>
              <a:t>____________</a:t>
            </a:r>
            <a:r>
              <a:rPr lang="en-US" sz="5600" dirty="0"/>
              <a:t>.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Some vegetables commonly grown in greenhouses include: 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Open-field vegetables are grown </a:t>
            </a:r>
            <a:r>
              <a:rPr lang="en-US" sz="5600" b="1" dirty="0"/>
              <a:t>____________</a:t>
            </a:r>
            <a:r>
              <a:rPr lang="en-US" sz="5600" dirty="0"/>
              <a:t> in </a:t>
            </a:r>
            <a:r>
              <a:rPr lang="en-US" sz="5600" b="1" dirty="0"/>
              <a:t>____________</a:t>
            </a:r>
            <a:r>
              <a:rPr lang="en-US" sz="5600" dirty="0"/>
              <a:t>. Growers plant vegetables in large </a:t>
            </a:r>
            <a:r>
              <a:rPr lang="en-US" sz="5600" b="1" dirty="0"/>
              <a:t>____________</a:t>
            </a:r>
            <a:r>
              <a:rPr lang="en-US" sz="5600" dirty="0"/>
              <a:t> and rely on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natural </a:t>
            </a:r>
            <a:r>
              <a:rPr lang="en-US" sz="5600" b="1" dirty="0"/>
              <a:t>____________</a:t>
            </a:r>
            <a:r>
              <a:rPr lang="en-US" sz="5600" dirty="0"/>
              <a:t>, rainfall, and seasonal </a:t>
            </a:r>
            <a:r>
              <a:rPr lang="en-US" sz="5600" b="1" dirty="0"/>
              <a:t>____________</a:t>
            </a:r>
            <a:r>
              <a:rPr lang="en-US" sz="5600" dirty="0"/>
              <a:t>.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Machines are often used to </a:t>
            </a:r>
            <a:r>
              <a:rPr lang="en-US" sz="5600" b="1" dirty="0"/>
              <a:t>____________</a:t>
            </a:r>
            <a:r>
              <a:rPr lang="en-US" sz="5600" dirty="0"/>
              <a:t> and </a:t>
            </a:r>
            <a:r>
              <a:rPr lang="en-US" sz="5600" b="1" dirty="0"/>
              <a:t>____________</a:t>
            </a:r>
            <a:r>
              <a:rPr lang="en-US" sz="5600" dirty="0"/>
              <a:t> crops. However, these vegetables can be affected by </a:t>
            </a:r>
            <a:r>
              <a:rPr lang="en-US" sz="5600" b="1" dirty="0"/>
              <a:t>____________</a:t>
            </a:r>
            <a:r>
              <a:rPr lang="en-US" sz="5600" dirty="0"/>
              <a:t>, </a:t>
            </a:r>
            <a:r>
              <a:rPr lang="en-US" sz="5600" b="1" dirty="0"/>
              <a:t>____________</a:t>
            </a:r>
            <a:r>
              <a:rPr lang="en-US" sz="5600" dirty="0"/>
              <a:t>, </a:t>
            </a:r>
            <a:r>
              <a:rPr lang="en-US" sz="5600" b="1" dirty="0"/>
              <a:t>____________</a:t>
            </a:r>
            <a:r>
              <a:rPr lang="en-US" sz="5600" dirty="0"/>
              <a:t>, or </a:t>
            </a:r>
            <a:r>
              <a:rPr lang="en-US" sz="5600" b="1" dirty="0"/>
              <a:t>____________</a:t>
            </a:r>
            <a:r>
              <a:rPr lang="en-US" sz="5600" dirty="0"/>
              <a:t>.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Examples of vegetables grown in open fields include: </a:t>
            </a:r>
            <a:endParaRPr lang="en-NZ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sz="56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5600" dirty="0"/>
              <a:t>Both growing systems help provide </a:t>
            </a:r>
            <a:r>
              <a:rPr lang="en-US" sz="5600" b="1" dirty="0"/>
              <a:t>____________ </a:t>
            </a:r>
            <a:r>
              <a:rPr lang="en-US" sz="5600" dirty="0"/>
              <a:t>vegetables for people in New Zealand throughout the </a:t>
            </a:r>
            <a:r>
              <a:rPr lang="en-US" sz="5600" b="1" dirty="0"/>
              <a:t>____________</a:t>
            </a:r>
            <a:r>
              <a:rPr lang="en-US" sz="5600" dirty="0"/>
              <a:t>.</a:t>
            </a:r>
            <a:endParaRPr lang="en-NZ" sz="5600" dirty="0"/>
          </a:p>
          <a:p>
            <a:endParaRPr lang="en-NZ" dirty="0"/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97DDD232-D235-84FF-7B91-85B043810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304" y="1355170"/>
            <a:ext cx="10375392" cy="6924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buNone/>
            </a:pPr>
            <a:r>
              <a:rPr lang="en-NZ" sz="1400" dirty="0">
                <a:effectLst/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fresh, harvest, fields, outdoors, hydroponics, year-round, weather, soil, sunlight, frost, wind, plant, carrots, tomatoes, broccoli, lettuce, cabbage, capsicums, cucumbers, eggplants, greenhouse, open, temperature, light, water, drought, season</a:t>
            </a:r>
            <a:endParaRPr lang="en-NZ" sz="1400" dirty="0">
              <a:effectLst/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>
              <a:buNone/>
            </a:pPr>
            <a:r>
              <a:rPr lang="en-US" sz="1100" dirty="0">
                <a:effectLst/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 </a:t>
            </a:r>
            <a:endParaRPr lang="en-NZ" sz="1100" dirty="0">
              <a:effectLst/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4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1152F-1F4D-F839-D3C1-EFCA14B15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1843"/>
          </a:xfrm>
        </p:spPr>
        <p:txBody>
          <a:bodyPr>
            <a:normAutofit fontScale="90000"/>
          </a:bodyPr>
          <a:lstStyle/>
          <a:p>
            <a:r>
              <a:rPr lang="en-NZ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6CD8-D24F-6988-8E22-06947A5E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984"/>
            <a:ext cx="10902696" cy="547789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Vegetables in New Zealand are grown using two main methods: </a:t>
            </a:r>
            <a:r>
              <a:rPr lang="en-US" sz="1800" b="1" dirty="0"/>
              <a:t>greenhouse</a:t>
            </a:r>
            <a:r>
              <a:rPr lang="en-US" sz="1800" dirty="0"/>
              <a:t> growing and </a:t>
            </a:r>
            <a:r>
              <a:rPr lang="en-US" sz="1800" b="1" dirty="0"/>
              <a:t>open-field</a:t>
            </a:r>
            <a:r>
              <a:rPr lang="en-US" sz="1800" dirty="0"/>
              <a:t> growing.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Greenhouse vegetables are grown </a:t>
            </a:r>
            <a:r>
              <a:rPr lang="en-US" sz="1800" b="1" dirty="0"/>
              <a:t>indoors</a:t>
            </a:r>
            <a:r>
              <a:rPr lang="en-US" sz="1800" dirty="0"/>
              <a:t> in special buildings called greenhouses. Growers carefully control the </a:t>
            </a:r>
            <a:r>
              <a:rPr lang="en-US" sz="1800" b="1" dirty="0"/>
              <a:t>temperature</a:t>
            </a:r>
            <a:r>
              <a:rPr lang="en-US" sz="1800" dirty="0"/>
              <a:t>, </a:t>
            </a:r>
            <a:r>
              <a:rPr lang="en-US" sz="1800" b="1" dirty="0"/>
              <a:t>light</a:t>
            </a:r>
            <a:r>
              <a:rPr lang="en-US" sz="1800" dirty="0"/>
              <a:t>, </a:t>
            </a:r>
            <a:r>
              <a:rPr lang="en-US" sz="1800" b="1" dirty="0"/>
              <a:t>water</a:t>
            </a:r>
            <a:r>
              <a:rPr lang="en-US" sz="1800" dirty="0"/>
              <a:t>, and nutrients.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Many greenhouse vegetables are grown without </a:t>
            </a:r>
            <a:r>
              <a:rPr lang="en-US" sz="1800" b="1" dirty="0"/>
              <a:t>soil</a:t>
            </a:r>
            <a:r>
              <a:rPr lang="en-US" sz="1800" dirty="0"/>
              <a:t> using a system called </a:t>
            </a:r>
            <a:r>
              <a:rPr lang="en-US" sz="1800" b="1" dirty="0"/>
              <a:t>hydroponics</a:t>
            </a:r>
            <a:r>
              <a:rPr lang="en-US" sz="1800" dirty="0"/>
              <a:t>. This method helps vegetables grow </a:t>
            </a:r>
            <a:r>
              <a:rPr lang="en-US" sz="1800" b="1" dirty="0"/>
              <a:t>year-round</a:t>
            </a:r>
            <a:r>
              <a:rPr lang="en-US" sz="1800" dirty="0"/>
              <a:t> and protects them from bad </a:t>
            </a:r>
            <a:r>
              <a:rPr lang="en-US" sz="1800" b="1" dirty="0"/>
              <a:t>weather</a:t>
            </a:r>
            <a:r>
              <a:rPr lang="en-US" sz="1800" dirty="0"/>
              <a:t>.</a:t>
            </a:r>
            <a:endParaRPr lang="en-N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Some vegetables commonly grown in glasshouses include: </a:t>
            </a:r>
            <a:r>
              <a:rPr lang="en-US" sz="1800" b="1" dirty="0"/>
              <a:t>Tomatoes</a:t>
            </a:r>
            <a:r>
              <a:rPr lang="en-NZ" sz="1800" dirty="0"/>
              <a:t>. </a:t>
            </a:r>
            <a:r>
              <a:rPr lang="en-US" sz="1800" b="1" dirty="0"/>
              <a:t>Capsicums, cucumbers</a:t>
            </a:r>
            <a:r>
              <a:rPr lang="en-NZ" sz="1800" dirty="0"/>
              <a:t>, </a:t>
            </a:r>
            <a:r>
              <a:rPr lang="en-US" sz="1800" b="1" dirty="0"/>
              <a:t>eggplants</a:t>
            </a: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Open-field vegetables are grown </a:t>
            </a:r>
            <a:r>
              <a:rPr lang="en-US" sz="1800" b="1" dirty="0"/>
              <a:t>outdoors</a:t>
            </a:r>
            <a:r>
              <a:rPr lang="en-US" sz="1800" dirty="0"/>
              <a:t> in </a:t>
            </a:r>
            <a:r>
              <a:rPr lang="en-US" sz="1800" b="1" dirty="0"/>
              <a:t>soil</a:t>
            </a:r>
            <a:r>
              <a:rPr lang="en-US" sz="1800" dirty="0"/>
              <a:t>. Growers plant vegetables in large </a:t>
            </a:r>
            <a:r>
              <a:rPr lang="en-US" sz="1800" b="1" dirty="0"/>
              <a:t>fields</a:t>
            </a:r>
            <a:r>
              <a:rPr lang="en-US" sz="1800" dirty="0"/>
              <a:t> and rely on natural </a:t>
            </a:r>
            <a:r>
              <a:rPr lang="en-US" sz="1800" b="1" dirty="0"/>
              <a:t>sunlight</a:t>
            </a:r>
            <a:r>
              <a:rPr lang="en-US" sz="1800" dirty="0"/>
              <a:t>, rainfall, and seasonal </a:t>
            </a:r>
            <a:r>
              <a:rPr lang="en-US" sz="1800" b="1" dirty="0"/>
              <a:t>weather</a:t>
            </a:r>
            <a:r>
              <a:rPr lang="en-US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Machines are often used to </a:t>
            </a:r>
            <a:r>
              <a:rPr lang="en-US" sz="1800" b="1" dirty="0"/>
              <a:t>plant</a:t>
            </a:r>
            <a:r>
              <a:rPr lang="en-US" sz="1800" dirty="0"/>
              <a:t> and </a:t>
            </a:r>
            <a:r>
              <a:rPr lang="en-US" sz="1800" b="1" dirty="0"/>
              <a:t>harvest</a:t>
            </a:r>
            <a:r>
              <a:rPr lang="en-US" sz="1800" dirty="0"/>
              <a:t> crops. However, these vegetables can be affected by </a:t>
            </a:r>
            <a:r>
              <a:rPr lang="en-US" sz="1800" b="1" dirty="0"/>
              <a:t>drought</a:t>
            </a:r>
            <a:r>
              <a:rPr lang="en-US" sz="1800" dirty="0"/>
              <a:t>, </a:t>
            </a:r>
            <a:r>
              <a:rPr lang="en-US" sz="1800" b="1" dirty="0"/>
              <a:t>rain</a:t>
            </a:r>
            <a:r>
              <a:rPr lang="en-US" sz="1800" dirty="0"/>
              <a:t>, </a:t>
            </a:r>
            <a:r>
              <a:rPr lang="en-US" sz="1800" b="1" dirty="0"/>
              <a:t>frost</a:t>
            </a:r>
            <a:r>
              <a:rPr lang="en-US" sz="1800" dirty="0"/>
              <a:t>, or </a:t>
            </a:r>
            <a:r>
              <a:rPr lang="en-US" sz="1800" b="1" dirty="0"/>
              <a:t>wind</a:t>
            </a:r>
            <a:r>
              <a:rPr lang="en-US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Examples of vegetables grown in open fields include:</a:t>
            </a:r>
            <a:r>
              <a:rPr lang="en-NZ" sz="1800" dirty="0"/>
              <a:t> </a:t>
            </a:r>
            <a:r>
              <a:rPr lang="en-US" sz="1800" b="1" dirty="0"/>
              <a:t>carrots, broccoli, cabbage</a:t>
            </a:r>
            <a:r>
              <a:rPr lang="en-NZ" sz="1800" dirty="0"/>
              <a:t>, </a:t>
            </a:r>
            <a:r>
              <a:rPr lang="en-US" sz="1800" b="1" dirty="0"/>
              <a:t>lettuce</a:t>
            </a: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Both growing systems help provide </a:t>
            </a:r>
            <a:r>
              <a:rPr lang="en-US" sz="1800" b="1" dirty="0"/>
              <a:t>fresh</a:t>
            </a:r>
            <a:r>
              <a:rPr lang="en-US" sz="1800" dirty="0"/>
              <a:t> vegetables for people in New Zealand throughout the </a:t>
            </a:r>
            <a:r>
              <a:rPr lang="en-US" sz="1800" b="1" dirty="0"/>
              <a:t>year</a:t>
            </a:r>
            <a:r>
              <a:rPr lang="en-US" sz="1800" dirty="0"/>
              <a:t>.</a:t>
            </a:r>
            <a:endParaRPr lang="en-NZ" sz="1800" dirty="0"/>
          </a:p>
          <a:p>
            <a:pPr marL="0" indent="0">
              <a:buNone/>
            </a:pPr>
            <a:endParaRPr lang="en-NZ" sz="1400" dirty="0"/>
          </a:p>
        </p:txBody>
      </p:sp>
    </p:spTree>
    <p:extLst>
      <p:ext uri="{BB962C8B-B14F-4D97-AF65-F5344CB8AC3E}">
        <p14:creationId xmlns:p14="http://schemas.microsoft.com/office/powerpoint/2010/main" val="329943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7BC3E-2829-3463-E492-1B78549B1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840F-3A42-3C36-7E75-52F2C11F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Activity 2: Crop type sorting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EAC6-0F40-DA7C-4A3A-667E98F6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kern="0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Drag and drop each vegetable into the correct category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E71E32D4-B981-C375-8577-E8CCC7E670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358446"/>
              </p:ext>
            </p:extLst>
          </p:nvPr>
        </p:nvGraphicFramePr>
        <p:xfrm>
          <a:off x="2651252" y="2714760"/>
          <a:ext cx="8702548" cy="308384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4351274">
                  <a:extLst>
                    <a:ext uri="{9D8B030D-6E8A-4147-A177-3AD203B41FA5}">
                      <a16:colId xmlns:a16="http://schemas.microsoft.com/office/drawing/2014/main" val="2619873539"/>
                    </a:ext>
                  </a:extLst>
                </a:gridCol>
                <a:gridCol w="4351274">
                  <a:extLst>
                    <a:ext uri="{9D8B030D-6E8A-4147-A177-3AD203B41FA5}">
                      <a16:colId xmlns:a16="http://schemas.microsoft.com/office/drawing/2014/main" val="1074785572"/>
                    </a:ext>
                  </a:extLst>
                </a:gridCol>
              </a:tblGrid>
              <a:tr h="77096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Crop Category</a:t>
                      </a:r>
                      <a:endParaRPr lang="en-NZ" sz="1600" b="1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Examples</a:t>
                      </a:r>
                      <a:endParaRPr lang="en-NZ" sz="1600" b="1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9731591"/>
                  </a:ext>
                </a:extLst>
              </a:tr>
              <a:tr h="77096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Annual crops (short-term</a:t>
                      </a:r>
                      <a:endParaRPr lang="en-NZ" sz="1600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NZ" sz="1600" kern="10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8621404"/>
                  </a:ext>
                </a:extLst>
              </a:tr>
              <a:tr h="77096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Annual crops (long-term)</a:t>
                      </a:r>
                      <a:endParaRPr lang="en-NZ" sz="1600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NZ" sz="1600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8952331"/>
                  </a:ext>
                </a:extLst>
              </a:tr>
              <a:tr h="77096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Perennial crops</a:t>
                      </a:r>
                      <a:endParaRPr lang="en-NZ" sz="1600" kern="10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NZ" sz="1600" kern="100" dirty="0"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Century Gothic" panose="020B0502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520281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137CBA0-58F1-531B-53C2-21946BA9E1CB}"/>
              </a:ext>
            </a:extLst>
          </p:cNvPr>
          <p:cNvSpPr txBox="1"/>
          <p:nvPr/>
        </p:nvSpPr>
        <p:spPr>
          <a:xfrm>
            <a:off x="536448" y="2721543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Asparagus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211900-23B3-E809-CD2D-B1541073EAE0}"/>
              </a:ext>
            </a:extLst>
          </p:cNvPr>
          <p:cNvSpPr txBox="1"/>
          <p:nvPr/>
        </p:nvSpPr>
        <p:spPr>
          <a:xfrm>
            <a:off x="536448" y="3255745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Broccoli</a:t>
            </a:r>
            <a:endParaRPr lang="en-N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509B2-2419-3E9F-BCE1-067F7D6C7949}"/>
              </a:ext>
            </a:extLst>
          </p:cNvPr>
          <p:cNvSpPr txBox="1"/>
          <p:nvPr/>
        </p:nvSpPr>
        <p:spPr>
          <a:xfrm>
            <a:off x="536448" y="3756214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Cauliflower</a:t>
            </a:r>
            <a:endParaRPr lang="en-N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4AF88-60B1-F17A-99CE-0DDD6C214761}"/>
              </a:ext>
            </a:extLst>
          </p:cNvPr>
          <p:cNvSpPr txBox="1"/>
          <p:nvPr/>
        </p:nvSpPr>
        <p:spPr>
          <a:xfrm>
            <a:off x="536448" y="4256684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Kūmara</a:t>
            </a:r>
            <a:endParaRPr lang="en-N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F159F2-C89E-6D4F-8982-161CC19DC542}"/>
              </a:ext>
            </a:extLst>
          </p:cNvPr>
          <p:cNvSpPr txBox="1"/>
          <p:nvPr/>
        </p:nvSpPr>
        <p:spPr>
          <a:xfrm>
            <a:off x="536448" y="4743738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Lettuce</a:t>
            </a:r>
            <a:endParaRPr lang="en-N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92924D-373A-3DDE-AC5E-049B0FEE5474}"/>
              </a:ext>
            </a:extLst>
          </p:cNvPr>
          <p:cNvSpPr txBox="1"/>
          <p:nvPr/>
        </p:nvSpPr>
        <p:spPr>
          <a:xfrm>
            <a:off x="536448" y="5230792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Onions</a:t>
            </a:r>
            <a:endParaRPr lang="en-NZ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9CA3E4-7ADE-6855-678F-EA70F476999B}"/>
              </a:ext>
            </a:extLst>
          </p:cNvPr>
          <p:cNvSpPr txBox="1"/>
          <p:nvPr/>
        </p:nvSpPr>
        <p:spPr>
          <a:xfrm>
            <a:off x="536448" y="5600124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Potatoes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2591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356E00-74B0-7989-7A3E-F1904EE58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76EE3E-740D-1F45-3A08-6768FA215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4600" b="1"/>
              <a:t>Activity 3: Designing a market garden</a:t>
            </a:r>
            <a:br>
              <a:rPr lang="en-NZ" sz="4600"/>
            </a:br>
            <a:endParaRPr lang="en-NZ" sz="46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B0B92-BB7B-681A-F0CB-A49D7C499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11492"/>
            <a:ext cx="6973713" cy="441230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1400" b="1" dirty="0"/>
              <a:t>Scenario</a:t>
            </a:r>
            <a:endParaRPr lang="en-NZ" sz="1400" dirty="0"/>
          </a:p>
          <a:p>
            <a:pPr marL="0" indent="0">
              <a:buNone/>
            </a:pPr>
            <a:r>
              <a:rPr lang="en-US" sz="1400" dirty="0"/>
              <a:t>You are a commercial vegetable grower planning to start a market garden in your region. Your aim is to choose crops that will grow well in your area and could be sold at  local farmers markets or to supermarkets.</a:t>
            </a:r>
            <a:endParaRPr lang="en-NZ" sz="1400" dirty="0"/>
          </a:p>
          <a:p>
            <a:pPr marL="514350" lvl="0" indent="-514350">
              <a:buFont typeface="+mj-lt"/>
              <a:buAutoNum type="arabicPeriod"/>
            </a:pPr>
            <a:r>
              <a:rPr lang="en-US" sz="1400" dirty="0"/>
              <a:t>Choose three vegetables you want to grow in your market garden.</a:t>
            </a:r>
            <a:endParaRPr lang="en-NZ" sz="1400" dirty="0"/>
          </a:p>
          <a:p>
            <a:pPr marL="514350" lvl="0" indent="-514350">
              <a:buFont typeface="+mj-lt"/>
              <a:buAutoNum type="arabicPeriod"/>
            </a:pPr>
            <a:r>
              <a:rPr lang="en-US" sz="1400" dirty="0"/>
              <a:t>Explain why you chose these vegetables</a:t>
            </a:r>
            <a:endParaRPr lang="en-NZ" sz="1400" dirty="0"/>
          </a:p>
          <a:p>
            <a:pPr marL="514350" lvl="0" indent="-514350">
              <a:buFont typeface="+mj-lt"/>
              <a:buAutoNum type="arabicPeriod"/>
            </a:pPr>
            <a:r>
              <a:rPr lang="en-US" sz="1400" dirty="0"/>
              <a:t>Modern horticulture aims to reduce environmental impacts while maintaining productivity.</a:t>
            </a:r>
            <a:endParaRPr lang="en-NZ" sz="1400" dirty="0"/>
          </a:p>
          <a:p>
            <a:pPr lvl="1"/>
            <a:r>
              <a:rPr lang="en-US" sz="1400" dirty="0"/>
              <a:t>List two sustainable management practices you would use in your market garden.</a:t>
            </a:r>
            <a:endParaRPr lang="en-NZ" sz="1400" dirty="0"/>
          </a:p>
          <a:p>
            <a:pPr lvl="1"/>
            <a:r>
              <a:rPr lang="en-US" sz="1400" dirty="0"/>
              <a:t>Explain how these practices help protect the environment or improve soil health.</a:t>
            </a:r>
            <a:endParaRPr lang="en-NZ" sz="1400" dirty="0"/>
          </a:p>
          <a:p>
            <a:pPr marL="514350" lvl="0" indent="-514350">
              <a:buFont typeface="+mj-lt"/>
              <a:buAutoNum type="arabicPeriod"/>
            </a:pPr>
            <a:r>
              <a:rPr lang="en-US" sz="1400" dirty="0"/>
              <a:t>Draw a simple layout of your market garden showing:</a:t>
            </a:r>
            <a:endParaRPr lang="en-NZ" sz="1400" dirty="0"/>
          </a:p>
          <a:p>
            <a:pPr lvl="1"/>
            <a:r>
              <a:rPr lang="en-US" sz="1400" dirty="0"/>
              <a:t>crop areas</a:t>
            </a:r>
            <a:endParaRPr lang="en-NZ" sz="1400" dirty="0"/>
          </a:p>
          <a:p>
            <a:pPr lvl="1"/>
            <a:r>
              <a:rPr lang="en-US" sz="1400" dirty="0"/>
              <a:t>implement sheds</a:t>
            </a:r>
            <a:endParaRPr lang="en-NZ" sz="1400" dirty="0"/>
          </a:p>
          <a:p>
            <a:pPr lvl="1"/>
            <a:r>
              <a:rPr lang="en-US" sz="1400" dirty="0"/>
              <a:t>packhouse</a:t>
            </a:r>
            <a:endParaRPr lang="en-NZ" sz="1400" dirty="0"/>
          </a:p>
          <a:p>
            <a:pPr lvl="1"/>
            <a:r>
              <a:rPr lang="en-US" sz="1400" dirty="0"/>
              <a:t>irrigation</a:t>
            </a:r>
            <a:endParaRPr lang="en-NZ" sz="1400" dirty="0"/>
          </a:p>
        </p:txBody>
      </p:sp>
      <p:pic>
        <p:nvPicPr>
          <p:cNvPr id="4" name="Picture 2" descr="Pukekohe market gardens">
            <a:extLst>
              <a:ext uri="{FF2B5EF4-FFF2-40B4-BE49-F238E27FC236}">
                <a16:creationId xmlns:a16="http://schemas.microsoft.com/office/drawing/2014/main" id="{FB3B38F0-08AC-E5B4-4054-B40C4E956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3" r="11877" b="3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18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6EF00-4713-B38F-1F4D-2DFF38723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ECF613F4-FD7A-6DD3-F75E-CF9F4170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406" y="1043611"/>
            <a:ext cx="7004939" cy="387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39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564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Century Gothic</vt:lpstr>
      <vt:lpstr>Office Theme</vt:lpstr>
      <vt:lpstr>PowerPoint Presentation</vt:lpstr>
      <vt:lpstr>Topic 4 </vt:lpstr>
      <vt:lpstr>Activity 1: Summary of the Vegetable Production in New Zealand </vt:lpstr>
      <vt:lpstr>Answer</vt:lpstr>
      <vt:lpstr>Activity 2: Crop type sorting </vt:lpstr>
      <vt:lpstr>Activity 3: Designing a market garden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Stokes</dc:creator>
  <cp:lastModifiedBy>Kerry Allen</cp:lastModifiedBy>
  <cp:revision>8</cp:revision>
  <dcterms:created xsi:type="dcterms:W3CDTF">2026-03-29T22:38:47Z</dcterms:created>
  <dcterms:modified xsi:type="dcterms:W3CDTF">2026-07-15T02:39:31Z</dcterms:modified>
</cp:coreProperties>
</file>