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56" r:id="rId3"/>
    <p:sldId id="260" r:id="rId4"/>
    <p:sldId id="257" r:id="rId5"/>
    <p:sldId id="259" r:id="rId6"/>
    <p:sldId id="261" r:id="rId7"/>
    <p:sldId id="268" r:id="rId8"/>
    <p:sldId id="263" r:id="rId9"/>
    <p:sldId id="262" r:id="rId10"/>
    <p:sldId id="267" r:id="rId11"/>
    <p:sldId id="264" r:id="rId12"/>
    <p:sldId id="266" r:id="rId13"/>
    <p:sldId id="265" r:id="rId14"/>
    <p:sldId id="269" r:id="rId15"/>
    <p:sldId id="270" r:id="rId16"/>
    <p:sldId id="29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EB196-4EAA-4963-7916-A5B1C80C8E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5867C8B8-582A-2975-8BD9-B9425DB8D3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CE9B609E-07A4-C4BD-ACCC-AF1FFB30BA4F}"/>
              </a:ext>
            </a:extLst>
          </p:cNvPr>
          <p:cNvSpPr>
            <a:spLocks noGrp="1"/>
          </p:cNvSpPr>
          <p:nvPr>
            <p:ph type="dt" sz="half" idx="10"/>
          </p:nvPr>
        </p:nvSpPr>
        <p:spPr/>
        <p:txBody>
          <a:bodyPr/>
          <a:lstStyle/>
          <a:p>
            <a:fld id="{4481AABC-AD45-4930-95A5-A9A9C1C09A20}" type="datetimeFigureOut">
              <a:rPr lang="en-NZ" smtClean="0"/>
              <a:t>15/07/2026</a:t>
            </a:fld>
            <a:endParaRPr lang="en-NZ"/>
          </a:p>
        </p:txBody>
      </p:sp>
      <p:sp>
        <p:nvSpPr>
          <p:cNvPr id="5" name="Footer Placeholder 4">
            <a:extLst>
              <a:ext uri="{FF2B5EF4-FFF2-40B4-BE49-F238E27FC236}">
                <a16:creationId xmlns:a16="http://schemas.microsoft.com/office/drawing/2014/main" id="{4ABD7609-A32B-8213-A558-266DBE6E733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33D3356-6C88-6071-01C0-3A90E345EEE2}"/>
              </a:ext>
            </a:extLst>
          </p:cNvPr>
          <p:cNvSpPr>
            <a:spLocks noGrp="1"/>
          </p:cNvSpPr>
          <p:nvPr>
            <p:ph type="sldNum" sz="quarter" idx="12"/>
          </p:nvPr>
        </p:nvSpPr>
        <p:spPr/>
        <p:txBody>
          <a:bodyPr/>
          <a:lstStyle/>
          <a:p>
            <a:fld id="{55BB4A53-7AC8-4EB0-8D79-23E01781A60B}" type="slidenum">
              <a:rPr lang="en-NZ" smtClean="0"/>
              <a:t>‹#›</a:t>
            </a:fld>
            <a:endParaRPr lang="en-NZ"/>
          </a:p>
        </p:txBody>
      </p:sp>
    </p:spTree>
    <p:extLst>
      <p:ext uri="{BB962C8B-B14F-4D97-AF65-F5344CB8AC3E}">
        <p14:creationId xmlns:p14="http://schemas.microsoft.com/office/powerpoint/2010/main" val="1969728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FA4F-2402-40C2-85B0-737BBEA722FC}"/>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3D110FA3-1491-92DC-5A95-6EA569C218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158CE03-EA89-3A4B-332E-936FF3DD15FE}"/>
              </a:ext>
            </a:extLst>
          </p:cNvPr>
          <p:cNvSpPr>
            <a:spLocks noGrp="1"/>
          </p:cNvSpPr>
          <p:nvPr>
            <p:ph type="dt" sz="half" idx="10"/>
          </p:nvPr>
        </p:nvSpPr>
        <p:spPr/>
        <p:txBody>
          <a:bodyPr/>
          <a:lstStyle/>
          <a:p>
            <a:fld id="{4481AABC-AD45-4930-95A5-A9A9C1C09A20}" type="datetimeFigureOut">
              <a:rPr lang="en-NZ" smtClean="0"/>
              <a:t>15/07/2026</a:t>
            </a:fld>
            <a:endParaRPr lang="en-NZ"/>
          </a:p>
        </p:txBody>
      </p:sp>
      <p:sp>
        <p:nvSpPr>
          <p:cNvPr id="5" name="Footer Placeholder 4">
            <a:extLst>
              <a:ext uri="{FF2B5EF4-FFF2-40B4-BE49-F238E27FC236}">
                <a16:creationId xmlns:a16="http://schemas.microsoft.com/office/drawing/2014/main" id="{4F292CEC-4E09-81D7-02FF-BB706898C8B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C709111-9084-85C7-1BEB-989A0F78FAB6}"/>
              </a:ext>
            </a:extLst>
          </p:cNvPr>
          <p:cNvSpPr>
            <a:spLocks noGrp="1"/>
          </p:cNvSpPr>
          <p:nvPr>
            <p:ph type="sldNum" sz="quarter" idx="12"/>
          </p:nvPr>
        </p:nvSpPr>
        <p:spPr/>
        <p:txBody>
          <a:bodyPr/>
          <a:lstStyle/>
          <a:p>
            <a:fld id="{55BB4A53-7AC8-4EB0-8D79-23E01781A60B}" type="slidenum">
              <a:rPr lang="en-NZ" smtClean="0"/>
              <a:t>‹#›</a:t>
            </a:fld>
            <a:endParaRPr lang="en-NZ"/>
          </a:p>
        </p:txBody>
      </p:sp>
    </p:spTree>
    <p:extLst>
      <p:ext uri="{BB962C8B-B14F-4D97-AF65-F5344CB8AC3E}">
        <p14:creationId xmlns:p14="http://schemas.microsoft.com/office/powerpoint/2010/main" val="4012324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AD4651-9157-8BEF-5D34-289D55DE0C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8D7CD33A-2C74-1485-6250-A989E21FCD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D74E197-7873-0D96-7EB5-50BA0D04BF7E}"/>
              </a:ext>
            </a:extLst>
          </p:cNvPr>
          <p:cNvSpPr>
            <a:spLocks noGrp="1"/>
          </p:cNvSpPr>
          <p:nvPr>
            <p:ph type="dt" sz="half" idx="10"/>
          </p:nvPr>
        </p:nvSpPr>
        <p:spPr/>
        <p:txBody>
          <a:bodyPr/>
          <a:lstStyle/>
          <a:p>
            <a:fld id="{4481AABC-AD45-4930-95A5-A9A9C1C09A20}" type="datetimeFigureOut">
              <a:rPr lang="en-NZ" smtClean="0"/>
              <a:t>15/07/2026</a:t>
            </a:fld>
            <a:endParaRPr lang="en-NZ"/>
          </a:p>
        </p:txBody>
      </p:sp>
      <p:sp>
        <p:nvSpPr>
          <p:cNvPr id="5" name="Footer Placeholder 4">
            <a:extLst>
              <a:ext uri="{FF2B5EF4-FFF2-40B4-BE49-F238E27FC236}">
                <a16:creationId xmlns:a16="http://schemas.microsoft.com/office/drawing/2014/main" id="{3D3D6140-B3F4-A704-CACF-67B602D191D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15E01D5-F899-B010-B8B5-C8A82B936947}"/>
              </a:ext>
            </a:extLst>
          </p:cNvPr>
          <p:cNvSpPr>
            <a:spLocks noGrp="1"/>
          </p:cNvSpPr>
          <p:nvPr>
            <p:ph type="sldNum" sz="quarter" idx="12"/>
          </p:nvPr>
        </p:nvSpPr>
        <p:spPr/>
        <p:txBody>
          <a:bodyPr/>
          <a:lstStyle/>
          <a:p>
            <a:fld id="{55BB4A53-7AC8-4EB0-8D79-23E01781A60B}" type="slidenum">
              <a:rPr lang="en-NZ" smtClean="0"/>
              <a:t>‹#›</a:t>
            </a:fld>
            <a:endParaRPr lang="en-NZ"/>
          </a:p>
        </p:txBody>
      </p:sp>
    </p:spTree>
    <p:extLst>
      <p:ext uri="{BB962C8B-B14F-4D97-AF65-F5344CB8AC3E}">
        <p14:creationId xmlns:p14="http://schemas.microsoft.com/office/powerpoint/2010/main" val="2167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71FE7-4259-86B7-3C47-09A32EB1081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1C7C9F32-7D35-1CCB-168D-119D3620E6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5B0E72F-D7F1-8BA1-4F94-727A6D05C10B}"/>
              </a:ext>
            </a:extLst>
          </p:cNvPr>
          <p:cNvSpPr>
            <a:spLocks noGrp="1"/>
          </p:cNvSpPr>
          <p:nvPr>
            <p:ph type="dt" sz="half" idx="10"/>
          </p:nvPr>
        </p:nvSpPr>
        <p:spPr/>
        <p:txBody>
          <a:bodyPr/>
          <a:lstStyle/>
          <a:p>
            <a:fld id="{4481AABC-AD45-4930-95A5-A9A9C1C09A20}" type="datetimeFigureOut">
              <a:rPr lang="en-NZ" smtClean="0"/>
              <a:t>15/07/2026</a:t>
            </a:fld>
            <a:endParaRPr lang="en-NZ"/>
          </a:p>
        </p:txBody>
      </p:sp>
      <p:sp>
        <p:nvSpPr>
          <p:cNvPr id="5" name="Footer Placeholder 4">
            <a:extLst>
              <a:ext uri="{FF2B5EF4-FFF2-40B4-BE49-F238E27FC236}">
                <a16:creationId xmlns:a16="http://schemas.microsoft.com/office/drawing/2014/main" id="{690EB208-DF6F-48D0-15E4-40D76FCD253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FA73523-5A9C-CEF7-0B02-E8F7A7D4FE23}"/>
              </a:ext>
            </a:extLst>
          </p:cNvPr>
          <p:cNvSpPr>
            <a:spLocks noGrp="1"/>
          </p:cNvSpPr>
          <p:nvPr>
            <p:ph type="sldNum" sz="quarter" idx="12"/>
          </p:nvPr>
        </p:nvSpPr>
        <p:spPr/>
        <p:txBody>
          <a:bodyPr/>
          <a:lstStyle/>
          <a:p>
            <a:fld id="{55BB4A53-7AC8-4EB0-8D79-23E01781A60B}" type="slidenum">
              <a:rPr lang="en-NZ" smtClean="0"/>
              <a:t>‹#›</a:t>
            </a:fld>
            <a:endParaRPr lang="en-NZ"/>
          </a:p>
        </p:txBody>
      </p:sp>
    </p:spTree>
    <p:extLst>
      <p:ext uri="{BB962C8B-B14F-4D97-AF65-F5344CB8AC3E}">
        <p14:creationId xmlns:p14="http://schemas.microsoft.com/office/powerpoint/2010/main" val="6095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43D4B-F80E-5DE9-E125-31C832C2FD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C7058170-71FD-CF8E-8CC5-9154A99B7BF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B1CFAF-AEB3-CEAF-4071-41706580A97A}"/>
              </a:ext>
            </a:extLst>
          </p:cNvPr>
          <p:cNvSpPr>
            <a:spLocks noGrp="1"/>
          </p:cNvSpPr>
          <p:nvPr>
            <p:ph type="dt" sz="half" idx="10"/>
          </p:nvPr>
        </p:nvSpPr>
        <p:spPr/>
        <p:txBody>
          <a:bodyPr/>
          <a:lstStyle/>
          <a:p>
            <a:fld id="{4481AABC-AD45-4930-95A5-A9A9C1C09A20}" type="datetimeFigureOut">
              <a:rPr lang="en-NZ" smtClean="0"/>
              <a:t>15/07/2026</a:t>
            </a:fld>
            <a:endParaRPr lang="en-NZ"/>
          </a:p>
        </p:txBody>
      </p:sp>
      <p:sp>
        <p:nvSpPr>
          <p:cNvPr id="5" name="Footer Placeholder 4">
            <a:extLst>
              <a:ext uri="{FF2B5EF4-FFF2-40B4-BE49-F238E27FC236}">
                <a16:creationId xmlns:a16="http://schemas.microsoft.com/office/drawing/2014/main" id="{5C889D73-CA5D-E612-FD0F-C7E74448B5C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28AA149-2D38-D313-BA0A-B20160E42D30}"/>
              </a:ext>
            </a:extLst>
          </p:cNvPr>
          <p:cNvSpPr>
            <a:spLocks noGrp="1"/>
          </p:cNvSpPr>
          <p:nvPr>
            <p:ph type="sldNum" sz="quarter" idx="12"/>
          </p:nvPr>
        </p:nvSpPr>
        <p:spPr/>
        <p:txBody>
          <a:bodyPr/>
          <a:lstStyle/>
          <a:p>
            <a:fld id="{55BB4A53-7AC8-4EB0-8D79-23E01781A60B}" type="slidenum">
              <a:rPr lang="en-NZ" smtClean="0"/>
              <a:t>‹#›</a:t>
            </a:fld>
            <a:endParaRPr lang="en-NZ"/>
          </a:p>
        </p:txBody>
      </p:sp>
    </p:spTree>
    <p:extLst>
      <p:ext uri="{BB962C8B-B14F-4D97-AF65-F5344CB8AC3E}">
        <p14:creationId xmlns:p14="http://schemas.microsoft.com/office/powerpoint/2010/main" val="386845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5249A-35CC-6956-142C-20C97DC7FEB6}"/>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CA60547A-8732-975D-6E40-FDD42D16F7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C8699CC1-7731-D4F3-0689-197098E4C8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44438098-221B-76FB-E674-E28B658E5AEC}"/>
              </a:ext>
            </a:extLst>
          </p:cNvPr>
          <p:cNvSpPr>
            <a:spLocks noGrp="1"/>
          </p:cNvSpPr>
          <p:nvPr>
            <p:ph type="dt" sz="half" idx="10"/>
          </p:nvPr>
        </p:nvSpPr>
        <p:spPr/>
        <p:txBody>
          <a:bodyPr/>
          <a:lstStyle/>
          <a:p>
            <a:fld id="{4481AABC-AD45-4930-95A5-A9A9C1C09A20}" type="datetimeFigureOut">
              <a:rPr lang="en-NZ" smtClean="0"/>
              <a:t>15/07/2026</a:t>
            </a:fld>
            <a:endParaRPr lang="en-NZ"/>
          </a:p>
        </p:txBody>
      </p:sp>
      <p:sp>
        <p:nvSpPr>
          <p:cNvPr id="6" name="Footer Placeholder 5">
            <a:extLst>
              <a:ext uri="{FF2B5EF4-FFF2-40B4-BE49-F238E27FC236}">
                <a16:creationId xmlns:a16="http://schemas.microsoft.com/office/drawing/2014/main" id="{62984804-45E2-784B-1B9A-B8BF2646D07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D8232A9-0322-8C6D-CB2A-2327B1B83969}"/>
              </a:ext>
            </a:extLst>
          </p:cNvPr>
          <p:cNvSpPr>
            <a:spLocks noGrp="1"/>
          </p:cNvSpPr>
          <p:nvPr>
            <p:ph type="sldNum" sz="quarter" idx="12"/>
          </p:nvPr>
        </p:nvSpPr>
        <p:spPr/>
        <p:txBody>
          <a:bodyPr/>
          <a:lstStyle/>
          <a:p>
            <a:fld id="{55BB4A53-7AC8-4EB0-8D79-23E01781A60B}" type="slidenum">
              <a:rPr lang="en-NZ" smtClean="0"/>
              <a:t>‹#›</a:t>
            </a:fld>
            <a:endParaRPr lang="en-NZ"/>
          </a:p>
        </p:txBody>
      </p:sp>
    </p:spTree>
    <p:extLst>
      <p:ext uri="{BB962C8B-B14F-4D97-AF65-F5344CB8AC3E}">
        <p14:creationId xmlns:p14="http://schemas.microsoft.com/office/powerpoint/2010/main" val="2561627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77F4E-5FAA-E542-9118-44F32BE079E5}"/>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FAA3A0A-4915-7A91-71E2-89BAD42B9B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79EC44-6DF1-3E7C-A201-BF6CF9DABD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19B024DB-2F07-BDCF-A84C-759DC6A7B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987A0F-B9E0-08B8-28DA-6219C0E87D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4DAB86C5-9976-70D7-5327-515F14016ECF}"/>
              </a:ext>
            </a:extLst>
          </p:cNvPr>
          <p:cNvSpPr>
            <a:spLocks noGrp="1"/>
          </p:cNvSpPr>
          <p:nvPr>
            <p:ph type="dt" sz="half" idx="10"/>
          </p:nvPr>
        </p:nvSpPr>
        <p:spPr/>
        <p:txBody>
          <a:bodyPr/>
          <a:lstStyle/>
          <a:p>
            <a:fld id="{4481AABC-AD45-4930-95A5-A9A9C1C09A20}" type="datetimeFigureOut">
              <a:rPr lang="en-NZ" smtClean="0"/>
              <a:t>15/07/2026</a:t>
            </a:fld>
            <a:endParaRPr lang="en-NZ"/>
          </a:p>
        </p:txBody>
      </p:sp>
      <p:sp>
        <p:nvSpPr>
          <p:cNvPr id="8" name="Footer Placeholder 7">
            <a:extLst>
              <a:ext uri="{FF2B5EF4-FFF2-40B4-BE49-F238E27FC236}">
                <a16:creationId xmlns:a16="http://schemas.microsoft.com/office/drawing/2014/main" id="{AB60298B-B999-3BA5-D5FC-FC83EB847940}"/>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92C7BEBA-9C64-EC40-1555-BA16BD0C5CDB}"/>
              </a:ext>
            </a:extLst>
          </p:cNvPr>
          <p:cNvSpPr>
            <a:spLocks noGrp="1"/>
          </p:cNvSpPr>
          <p:nvPr>
            <p:ph type="sldNum" sz="quarter" idx="12"/>
          </p:nvPr>
        </p:nvSpPr>
        <p:spPr/>
        <p:txBody>
          <a:bodyPr/>
          <a:lstStyle/>
          <a:p>
            <a:fld id="{55BB4A53-7AC8-4EB0-8D79-23E01781A60B}" type="slidenum">
              <a:rPr lang="en-NZ" smtClean="0"/>
              <a:t>‹#›</a:t>
            </a:fld>
            <a:endParaRPr lang="en-NZ"/>
          </a:p>
        </p:txBody>
      </p:sp>
    </p:spTree>
    <p:extLst>
      <p:ext uri="{BB962C8B-B14F-4D97-AF65-F5344CB8AC3E}">
        <p14:creationId xmlns:p14="http://schemas.microsoft.com/office/powerpoint/2010/main" val="3073614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99060-170E-5DB5-38F0-DAB9811EA9E2}"/>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8E9656CE-61C8-E763-5753-25AE415B080F}"/>
              </a:ext>
            </a:extLst>
          </p:cNvPr>
          <p:cNvSpPr>
            <a:spLocks noGrp="1"/>
          </p:cNvSpPr>
          <p:nvPr>
            <p:ph type="dt" sz="half" idx="10"/>
          </p:nvPr>
        </p:nvSpPr>
        <p:spPr/>
        <p:txBody>
          <a:bodyPr/>
          <a:lstStyle/>
          <a:p>
            <a:fld id="{4481AABC-AD45-4930-95A5-A9A9C1C09A20}" type="datetimeFigureOut">
              <a:rPr lang="en-NZ" smtClean="0"/>
              <a:t>15/07/2026</a:t>
            </a:fld>
            <a:endParaRPr lang="en-NZ"/>
          </a:p>
        </p:txBody>
      </p:sp>
      <p:sp>
        <p:nvSpPr>
          <p:cNvPr id="4" name="Footer Placeholder 3">
            <a:extLst>
              <a:ext uri="{FF2B5EF4-FFF2-40B4-BE49-F238E27FC236}">
                <a16:creationId xmlns:a16="http://schemas.microsoft.com/office/drawing/2014/main" id="{3D255919-AAA3-6F27-8912-9C61381345BB}"/>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013359FE-327A-092C-0A7A-F37E97B78B79}"/>
              </a:ext>
            </a:extLst>
          </p:cNvPr>
          <p:cNvSpPr>
            <a:spLocks noGrp="1"/>
          </p:cNvSpPr>
          <p:nvPr>
            <p:ph type="sldNum" sz="quarter" idx="12"/>
          </p:nvPr>
        </p:nvSpPr>
        <p:spPr/>
        <p:txBody>
          <a:bodyPr/>
          <a:lstStyle/>
          <a:p>
            <a:fld id="{55BB4A53-7AC8-4EB0-8D79-23E01781A60B}" type="slidenum">
              <a:rPr lang="en-NZ" smtClean="0"/>
              <a:t>‹#›</a:t>
            </a:fld>
            <a:endParaRPr lang="en-NZ"/>
          </a:p>
        </p:txBody>
      </p:sp>
    </p:spTree>
    <p:extLst>
      <p:ext uri="{BB962C8B-B14F-4D97-AF65-F5344CB8AC3E}">
        <p14:creationId xmlns:p14="http://schemas.microsoft.com/office/powerpoint/2010/main" val="285024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0B1D2-40A0-1F6B-FE9A-79C53223E862}"/>
              </a:ext>
            </a:extLst>
          </p:cNvPr>
          <p:cNvSpPr>
            <a:spLocks noGrp="1"/>
          </p:cNvSpPr>
          <p:nvPr>
            <p:ph type="dt" sz="half" idx="10"/>
          </p:nvPr>
        </p:nvSpPr>
        <p:spPr/>
        <p:txBody>
          <a:bodyPr/>
          <a:lstStyle/>
          <a:p>
            <a:fld id="{4481AABC-AD45-4930-95A5-A9A9C1C09A20}" type="datetimeFigureOut">
              <a:rPr lang="en-NZ" smtClean="0"/>
              <a:t>15/07/2026</a:t>
            </a:fld>
            <a:endParaRPr lang="en-NZ"/>
          </a:p>
        </p:txBody>
      </p:sp>
      <p:sp>
        <p:nvSpPr>
          <p:cNvPr id="3" name="Footer Placeholder 2">
            <a:extLst>
              <a:ext uri="{FF2B5EF4-FFF2-40B4-BE49-F238E27FC236}">
                <a16:creationId xmlns:a16="http://schemas.microsoft.com/office/drawing/2014/main" id="{53B5D88F-6050-FB2C-591B-127B30B1E93A}"/>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66A2F0BC-2865-E4BD-CAC6-53D98D0ECD66}"/>
              </a:ext>
            </a:extLst>
          </p:cNvPr>
          <p:cNvSpPr>
            <a:spLocks noGrp="1"/>
          </p:cNvSpPr>
          <p:nvPr>
            <p:ph type="sldNum" sz="quarter" idx="12"/>
          </p:nvPr>
        </p:nvSpPr>
        <p:spPr/>
        <p:txBody>
          <a:bodyPr/>
          <a:lstStyle/>
          <a:p>
            <a:fld id="{55BB4A53-7AC8-4EB0-8D79-23E01781A60B}" type="slidenum">
              <a:rPr lang="en-NZ" smtClean="0"/>
              <a:t>‹#›</a:t>
            </a:fld>
            <a:endParaRPr lang="en-NZ"/>
          </a:p>
        </p:txBody>
      </p:sp>
    </p:spTree>
    <p:extLst>
      <p:ext uri="{BB962C8B-B14F-4D97-AF65-F5344CB8AC3E}">
        <p14:creationId xmlns:p14="http://schemas.microsoft.com/office/powerpoint/2010/main" val="164632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CDAC-441C-5BB0-88A1-4EFCDBDC3D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216B6D92-BDC0-01FB-C6E9-69C9F466B0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85E37752-E7FE-6B3F-C3DA-1EE3DE2414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C292B7-6BEA-1A30-03EE-CE84859B2679}"/>
              </a:ext>
            </a:extLst>
          </p:cNvPr>
          <p:cNvSpPr>
            <a:spLocks noGrp="1"/>
          </p:cNvSpPr>
          <p:nvPr>
            <p:ph type="dt" sz="half" idx="10"/>
          </p:nvPr>
        </p:nvSpPr>
        <p:spPr/>
        <p:txBody>
          <a:bodyPr/>
          <a:lstStyle/>
          <a:p>
            <a:fld id="{4481AABC-AD45-4930-95A5-A9A9C1C09A20}" type="datetimeFigureOut">
              <a:rPr lang="en-NZ" smtClean="0"/>
              <a:t>15/07/2026</a:t>
            </a:fld>
            <a:endParaRPr lang="en-NZ"/>
          </a:p>
        </p:txBody>
      </p:sp>
      <p:sp>
        <p:nvSpPr>
          <p:cNvPr id="6" name="Footer Placeholder 5">
            <a:extLst>
              <a:ext uri="{FF2B5EF4-FFF2-40B4-BE49-F238E27FC236}">
                <a16:creationId xmlns:a16="http://schemas.microsoft.com/office/drawing/2014/main" id="{0DA27B36-F761-EC4E-8B4C-58A063F6F16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648F9D2-F234-C52B-6368-F88CBC413D30}"/>
              </a:ext>
            </a:extLst>
          </p:cNvPr>
          <p:cNvSpPr>
            <a:spLocks noGrp="1"/>
          </p:cNvSpPr>
          <p:nvPr>
            <p:ph type="sldNum" sz="quarter" idx="12"/>
          </p:nvPr>
        </p:nvSpPr>
        <p:spPr/>
        <p:txBody>
          <a:bodyPr/>
          <a:lstStyle/>
          <a:p>
            <a:fld id="{55BB4A53-7AC8-4EB0-8D79-23E01781A60B}" type="slidenum">
              <a:rPr lang="en-NZ" smtClean="0"/>
              <a:t>‹#›</a:t>
            </a:fld>
            <a:endParaRPr lang="en-NZ"/>
          </a:p>
        </p:txBody>
      </p:sp>
    </p:spTree>
    <p:extLst>
      <p:ext uri="{BB962C8B-B14F-4D97-AF65-F5344CB8AC3E}">
        <p14:creationId xmlns:p14="http://schemas.microsoft.com/office/powerpoint/2010/main" val="366189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687D-9DC3-3C3A-09C2-F8CC2CAE32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0429362E-3876-EB2C-EC85-DC0190B33A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D6410D6C-FB44-85F6-CDDE-6C3E54D9F5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3EB863-3053-1E62-9672-9C3275A653DE}"/>
              </a:ext>
            </a:extLst>
          </p:cNvPr>
          <p:cNvSpPr>
            <a:spLocks noGrp="1"/>
          </p:cNvSpPr>
          <p:nvPr>
            <p:ph type="dt" sz="half" idx="10"/>
          </p:nvPr>
        </p:nvSpPr>
        <p:spPr/>
        <p:txBody>
          <a:bodyPr/>
          <a:lstStyle/>
          <a:p>
            <a:fld id="{4481AABC-AD45-4930-95A5-A9A9C1C09A20}" type="datetimeFigureOut">
              <a:rPr lang="en-NZ" smtClean="0"/>
              <a:t>15/07/2026</a:t>
            </a:fld>
            <a:endParaRPr lang="en-NZ"/>
          </a:p>
        </p:txBody>
      </p:sp>
      <p:sp>
        <p:nvSpPr>
          <p:cNvPr id="6" name="Footer Placeholder 5">
            <a:extLst>
              <a:ext uri="{FF2B5EF4-FFF2-40B4-BE49-F238E27FC236}">
                <a16:creationId xmlns:a16="http://schemas.microsoft.com/office/drawing/2014/main" id="{104C96E1-8135-25B6-DD3B-6B44ED00467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6E1555F1-0C4E-2DB6-82B2-77F43041B1A3}"/>
              </a:ext>
            </a:extLst>
          </p:cNvPr>
          <p:cNvSpPr>
            <a:spLocks noGrp="1"/>
          </p:cNvSpPr>
          <p:nvPr>
            <p:ph type="sldNum" sz="quarter" idx="12"/>
          </p:nvPr>
        </p:nvSpPr>
        <p:spPr/>
        <p:txBody>
          <a:bodyPr/>
          <a:lstStyle/>
          <a:p>
            <a:fld id="{55BB4A53-7AC8-4EB0-8D79-23E01781A60B}" type="slidenum">
              <a:rPr lang="en-NZ" smtClean="0"/>
              <a:t>‹#›</a:t>
            </a:fld>
            <a:endParaRPr lang="en-NZ"/>
          </a:p>
        </p:txBody>
      </p:sp>
    </p:spTree>
    <p:extLst>
      <p:ext uri="{BB962C8B-B14F-4D97-AF65-F5344CB8AC3E}">
        <p14:creationId xmlns:p14="http://schemas.microsoft.com/office/powerpoint/2010/main" val="1839496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58A7C0-465C-1DB1-E720-4ACFD9E263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28EE717-6256-96C9-E2F4-394F97FD6C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1F7DC85-8158-73E6-90C7-2C46CB47D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81AABC-AD45-4930-95A5-A9A9C1C09A20}" type="datetimeFigureOut">
              <a:rPr lang="en-NZ" smtClean="0"/>
              <a:t>15/07/2026</a:t>
            </a:fld>
            <a:endParaRPr lang="en-NZ"/>
          </a:p>
        </p:txBody>
      </p:sp>
      <p:sp>
        <p:nvSpPr>
          <p:cNvPr id="5" name="Footer Placeholder 4">
            <a:extLst>
              <a:ext uri="{FF2B5EF4-FFF2-40B4-BE49-F238E27FC236}">
                <a16:creationId xmlns:a16="http://schemas.microsoft.com/office/drawing/2014/main" id="{80A3A598-D412-4EDE-B4F2-96FB4CECF1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80D9BD6C-8061-CB70-DA63-7B0552BD6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BB4A53-7AC8-4EB0-8D79-23E01781A60B}" type="slidenum">
              <a:rPr lang="en-NZ" smtClean="0"/>
              <a:t>‹#›</a:t>
            </a:fld>
            <a:endParaRPr lang="en-NZ"/>
          </a:p>
        </p:txBody>
      </p:sp>
    </p:spTree>
    <p:extLst>
      <p:ext uri="{BB962C8B-B14F-4D97-AF65-F5344CB8AC3E}">
        <p14:creationId xmlns:p14="http://schemas.microsoft.com/office/powerpoint/2010/main" val="697643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agribusiness.school.nz/course/view.php?id=2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A picture containing logo&#10;&#10;Description automatically generated">
            <a:extLst>
              <a:ext uri="{FF2B5EF4-FFF2-40B4-BE49-F238E27FC236}">
                <a16:creationId xmlns:a16="http://schemas.microsoft.com/office/drawing/2014/main" id="{98F6511D-0418-0A60-42A8-5238E2C98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199" y="758799"/>
            <a:ext cx="7655602" cy="423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5781BA-2BBE-CC22-AA6C-AF3C42B50D7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119100-F98C-103F-6F74-A1339ADDC652}"/>
              </a:ext>
            </a:extLst>
          </p:cNvPr>
          <p:cNvSpPr>
            <a:spLocks noGrp="1"/>
          </p:cNvSpPr>
          <p:nvPr>
            <p:ph type="title"/>
          </p:nvPr>
        </p:nvSpPr>
        <p:spPr>
          <a:xfrm>
            <a:off x="630936" y="639520"/>
            <a:ext cx="3429000" cy="1719072"/>
          </a:xfrm>
        </p:spPr>
        <p:txBody>
          <a:bodyPr anchor="b">
            <a:normAutofit/>
          </a:bodyPr>
          <a:lstStyle/>
          <a:p>
            <a:r>
              <a:rPr lang="en-NZ" sz="5400" b="1"/>
              <a:t>Method</a:t>
            </a:r>
            <a:endParaRPr lang="en-NZ" sz="5400"/>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2901CB-86D9-D390-F389-61F49D44FE4B}"/>
              </a:ext>
            </a:extLst>
          </p:cNvPr>
          <p:cNvSpPr>
            <a:spLocks noGrp="1"/>
          </p:cNvSpPr>
          <p:nvPr>
            <p:ph idx="1"/>
          </p:nvPr>
        </p:nvSpPr>
        <p:spPr>
          <a:xfrm>
            <a:off x="630935" y="2807208"/>
            <a:ext cx="4961343" cy="3410712"/>
          </a:xfrm>
        </p:spPr>
        <p:txBody>
          <a:bodyPr anchor="t">
            <a:normAutofit/>
          </a:bodyPr>
          <a:lstStyle/>
          <a:p>
            <a:pPr marL="514350" lvl="0" indent="-514350">
              <a:buFont typeface="+mj-lt"/>
              <a:buAutoNum type="arabicPeriod"/>
            </a:pPr>
            <a:r>
              <a:rPr lang="en-NZ" sz="1600" dirty="0"/>
              <a:t>Place a small piece of cotton wool into each funnel as shown in the diagram above</a:t>
            </a:r>
          </a:p>
          <a:p>
            <a:pPr marL="514350" lvl="0" indent="-514350">
              <a:buFont typeface="+mj-lt"/>
              <a:buAutoNum type="arabicPeriod"/>
            </a:pPr>
            <a:r>
              <a:rPr lang="en-NZ" sz="1600" dirty="0"/>
              <a:t>Place the funnels into a beaker or measuring cylinder</a:t>
            </a:r>
          </a:p>
          <a:p>
            <a:pPr marL="514350" lvl="0" indent="-514350">
              <a:buFont typeface="+mj-lt"/>
              <a:buAutoNum type="arabicPeriod"/>
            </a:pPr>
            <a:r>
              <a:rPr lang="en-NZ" sz="1600" dirty="0"/>
              <a:t>Fill each funnel with either soil, coconut fibre (coir) or use potting mix and pumice</a:t>
            </a:r>
          </a:p>
          <a:p>
            <a:pPr marL="514350" lvl="0" indent="-514350">
              <a:buFont typeface="+mj-lt"/>
              <a:buAutoNum type="arabicPeriod"/>
            </a:pPr>
            <a:r>
              <a:rPr lang="en-NZ" sz="1600" dirty="0"/>
              <a:t>Pour the same amount of water into each funnel e.g. 40ml</a:t>
            </a:r>
          </a:p>
          <a:p>
            <a:pPr marL="514350" lvl="0" indent="-514350">
              <a:buFont typeface="+mj-lt"/>
              <a:buAutoNum type="arabicPeriod"/>
            </a:pPr>
            <a:r>
              <a:rPr lang="en-NZ" sz="1600" dirty="0"/>
              <a:t>Observe what happens.</a:t>
            </a:r>
          </a:p>
          <a:p>
            <a:pPr marL="514350" lvl="0" indent="-514350">
              <a:buFont typeface="+mj-lt"/>
              <a:buAutoNum type="arabicPeriod"/>
            </a:pPr>
            <a:r>
              <a:rPr lang="en-NZ" sz="1600" dirty="0"/>
              <a:t>Measure the volume of water in the measuring cylinder after 10 mins</a:t>
            </a:r>
          </a:p>
          <a:p>
            <a:pPr marL="0" indent="0">
              <a:buNone/>
            </a:pPr>
            <a:endParaRPr lang="en-NZ" sz="1400" dirty="0"/>
          </a:p>
        </p:txBody>
      </p:sp>
      <p:pic>
        <p:nvPicPr>
          <p:cNvPr id="5" name="Picture 4">
            <a:extLst>
              <a:ext uri="{FF2B5EF4-FFF2-40B4-BE49-F238E27FC236}">
                <a16:creationId xmlns:a16="http://schemas.microsoft.com/office/drawing/2014/main" id="{8A4F12CA-4CC9-7C31-6892-A3C24DC865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401" y="1732547"/>
            <a:ext cx="5777616" cy="4168877"/>
          </a:xfrm>
          <a:prstGeom prst="rect">
            <a:avLst/>
          </a:prstGeom>
        </p:spPr>
      </p:pic>
    </p:spTree>
    <p:extLst>
      <p:ext uri="{BB962C8B-B14F-4D97-AF65-F5344CB8AC3E}">
        <p14:creationId xmlns:p14="http://schemas.microsoft.com/office/powerpoint/2010/main" val="951034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86BDA1-185B-790B-B347-9695CA22AD5E}"/>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b="1" kern="1200">
                <a:solidFill>
                  <a:schemeClr val="tx1"/>
                </a:solidFill>
                <a:latin typeface="+mj-lt"/>
                <a:ea typeface="+mj-ea"/>
                <a:cs typeface="+mj-cs"/>
              </a:rPr>
              <a:t>Observation and results</a:t>
            </a:r>
            <a:br>
              <a:rPr lang="en-US" sz="3800" kern="1200">
                <a:solidFill>
                  <a:schemeClr val="tx1"/>
                </a:solidFill>
                <a:latin typeface="+mj-lt"/>
                <a:ea typeface="+mj-ea"/>
                <a:cs typeface="+mj-cs"/>
              </a:rPr>
            </a:br>
            <a:endParaRPr lang="en-US" sz="3800" kern="1200">
              <a:solidFill>
                <a:schemeClr val="tx1"/>
              </a:solidFill>
              <a:latin typeface="+mj-lt"/>
              <a:ea typeface="+mj-ea"/>
              <a:cs typeface="+mj-cs"/>
            </a:endParaRP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054588-7AE3-D8CA-81AE-391A1518A995}"/>
              </a:ext>
            </a:extLst>
          </p:cNvPr>
          <p:cNvSpPr txBox="1"/>
          <p:nvPr/>
        </p:nvSpPr>
        <p:spPr>
          <a:xfrm>
            <a:off x="630936" y="2807208"/>
            <a:ext cx="3429000" cy="3410712"/>
          </a:xfrm>
          <a:prstGeom prst="rect">
            <a:avLst/>
          </a:prstGeom>
        </p:spPr>
        <p:txBody>
          <a:bodyPr vert="horz" lIns="91440" tIns="45720" rIns="91440" bIns="45720" rtlCol="0" anchor="t">
            <a:normAutofit/>
          </a:bodyPr>
          <a:lstStyle/>
          <a:p>
            <a:pPr marL="342900" lvl="0" indent="-228600">
              <a:lnSpc>
                <a:spcPct val="90000"/>
              </a:lnSpc>
              <a:spcAft>
                <a:spcPts val="600"/>
              </a:spcAft>
              <a:buFont typeface="Arial" panose="020B0604020202020204" pitchFamily="34" charset="0"/>
              <a:buChar char="•"/>
            </a:pPr>
            <a:r>
              <a:rPr lang="en-US" sz="2200">
                <a:effectLst/>
              </a:rPr>
              <a:t>Which growing media holds the most water?</a:t>
            </a:r>
          </a:p>
          <a:p>
            <a:pPr marL="342900" lvl="0" indent="-228600">
              <a:lnSpc>
                <a:spcPct val="90000"/>
              </a:lnSpc>
              <a:spcAft>
                <a:spcPts val="600"/>
              </a:spcAft>
              <a:buFont typeface="Arial" panose="020B0604020202020204" pitchFamily="34" charset="0"/>
              <a:buChar char="•"/>
            </a:pPr>
            <a:r>
              <a:rPr lang="en-US" sz="2200">
                <a:effectLst/>
              </a:rPr>
              <a:t>Which growing media drains the fastest?</a:t>
            </a:r>
          </a:p>
        </p:txBody>
      </p:sp>
      <p:graphicFrame>
        <p:nvGraphicFramePr>
          <p:cNvPr id="4" name="Content Placeholder 3">
            <a:extLst>
              <a:ext uri="{FF2B5EF4-FFF2-40B4-BE49-F238E27FC236}">
                <a16:creationId xmlns:a16="http://schemas.microsoft.com/office/drawing/2014/main" id="{AC8B78E0-2902-0C1E-2649-9477F29C0925}"/>
              </a:ext>
            </a:extLst>
          </p:cNvPr>
          <p:cNvGraphicFramePr>
            <a:graphicFrameLocks noGrp="1"/>
          </p:cNvGraphicFramePr>
          <p:nvPr>
            <p:ph idx="1"/>
            <p:extLst>
              <p:ext uri="{D42A27DB-BD31-4B8C-83A1-F6EECF244321}">
                <p14:modId xmlns:p14="http://schemas.microsoft.com/office/powerpoint/2010/main" val="2323831041"/>
              </p:ext>
            </p:extLst>
          </p:nvPr>
        </p:nvGraphicFramePr>
        <p:xfrm>
          <a:off x="4654296" y="1482170"/>
          <a:ext cx="6903722" cy="2818927"/>
        </p:xfrm>
        <a:graphic>
          <a:graphicData uri="http://schemas.openxmlformats.org/drawingml/2006/table">
            <a:tbl>
              <a:tblPr firstRow="1" firstCol="1" bandRow="1">
                <a:tableStyleId>{8799B23B-EC83-4686-B30A-512413B5E67A}</a:tableStyleId>
              </a:tblPr>
              <a:tblGrid>
                <a:gridCol w="1945120">
                  <a:extLst>
                    <a:ext uri="{9D8B030D-6E8A-4147-A177-3AD203B41FA5}">
                      <a16:colId xmlns:a16="http://schemas.microsoft.com/office/drawing/2014/main" val="2254668773"/>
                    </a:ext>
                  </a:extLst>
                </a:gridCol>
                <a:gridCol w="1468250">
                  <a:extLst>
                    <a:ext uri="{9D8B030D-6E8A-4147-A177-3AD203B41FA5}">
                      <a16:colId xmlns:a16="http://schemas.microsoft.com/office/drawing/2014/main" val="2993381730"/>
                    </a:ext>
                  </a:extLst>
                </a:gridCol>
                <a:gridCol w="1508879">
                  <a:extLst>
                    <a:ext uri="{9D8B030D-6E8A-4147-A177-3AD203B41FA5}">
                      <a16:colId xmlns:a16="http://schemas.microsoft.com/office/drawing/2014/main" val="4200704810"/>
                    </a:ext>
                  </a:extLst>
                </a:gridCol>
                <a:gridCol w="1981473">
                  <a:extLst>
                    <a:ext uri="{9D8B030D-6E8A-4147-A177-3AD203B41FA5}">
                      <a16:colId xmlns:a16="http://schemas.microsoft.com/office/drawing/2014/main" val="912609227"/>
                    </a:ext>
                  </a:extLst>
                </a:gridCol>
              </a:tblGrid>
              <a:tr h="1280281">
                <a:tc>
                  <a:txBody>
                    <a:bodyPr/>
                    <a:lstStyle/>
                    <a:p>
                      <a:pPr marL="457200" algn="l">
                        <a:lnSpc>
                          <a:spcPct val="115000"/>
                        </a:lnSpc>
                        <a:spcAft>
                          <a:spcPts val="600"/>
                        </a:spcAft>
                        <a:buNone/>
                      </a:pPr>
                      <a:r>
                        <a:rPr lang="en-NZ" sz="1600" kern="100" dirty="0">
                          <a:effectLst/>
                        </a:rPr>
                        <a:t> </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2380" marR="92380" marT="0" marB="0"/>
                </a:tc>
                <a:tc>
                  <a:txBody>
                    <a:bodyPr/>
                    <a:lstStyle/>
                    <a:p>
                      <a:pPr marL="457200" algn="l">
                        <a:lnSpc>
                          <a:spcPct val="115000"/>
                        </a:lnSpc>
                        <a:spcAft>
                          <a:spcPts val="600"/>
                        </a:spcAft>
                        <a:buNone/>
                      </a:pPr>
                      <a:r>
                        <a:rPr lang="en-NZ" sz="1600" kern="100" dirty="0">
                          <a:effectLst/>
                        </a:rPr>
                        <a:t>Soil</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2380" marR="92380" marT="0" marB="0"/>
                </a:tc>
                <a:tc>
                  <a:txBody>
                    <a:bodyPr/>
                    <a:lstStyle/>
                    <a:p>
                      <a:pPr algn="ctr">
                        <a:lnSpc>
                          <a:spcPct val="115000"/>
                        </a:lnSpc>
                        <a:spcAft>
                          <a:spcPts val="600"/>
                        </a:spcAft>
                        <a:buNone/>
                      </a:pPr>
                      <a:r>
                        <a:rPr lang="en-NZ" sz="1600" kern="100" dirty="0">
                          <a:effectLst/>
                        </a:rPr>
                        <a:t>Coconut fibre</a:t>
                      </a:r>
                    </a:p>
                    <a:p>
                      <a:pPr algn="ctr">
                        <a:lnSpc>
                          <a:spcPct val="115000"/>
                        </a:lnSpc>
                        <a:spcAft>
                          <a:spcPts val="600"/>
                        </a:spcAft>
                        <a:buNone/>
                      </a:pPr>
                      <a:r>
                        <a:rPr lang="en-NZ" sz="1600" kern="100" dirty="0">
                          <a:effectLst/>
                        </a:rPr>
                        <a:t>or</a:t>
                      </a:r>
                    </a:p>
                    <a:p>
                      <a:pPr algn="ctr">
                        <a:lnSpc>
                          <a:spcPct val="115000"/>
                        </a:lnSpc>
                        <a:spcAft>
                          <a:spcPts val="600"/>
                        </a:spcAft>
                        <a:buNone/>
                      </a:pPr>
                      <a:r>
                        <a:rPr lang="en-NZ" sz="1600" kern="100" dirty="0">
                          <a:effectLst/>
                        </a:rPr>
                        <a:t>Potting mix</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2380" marR="92380" marT="0" marB="0"/>
                </a:tc>
                <a:tc>
                  <a:txBody>
                    <a:bodyPr/>
                    <a:lstStyle/>
                    <a:p>
                      <a:pPr marL="457200" algn="l">
                        <a:lnSpc>
                          <a:spcPct val="115000"/>
                        </a:lnSpc>
                        <a:spcAft>
                          <a:spcPts val="600"/>
                        </a:spcAft>
                        <a:buNone/>
                      </a:pPr>
                      <a:r>
                        <a:rPr lang="en-NZ" sz="1600" kern="100" dirty="0">
                          <a:effectLst/>
                        </a:rPr>
                        <a:t>Pumice</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2380" marR="92380" marT="0" marB="0"/>
                </a:tc>
                <a:extLst>
                  <a:ext uri="{0D108BD9-81ED-4DB2-BD59-A6C34878D82A}">
                    <a16:rowId xmlns:a16="http://schemas.microsoft.com/office/drawing/2014/main" val="440944017"/>
                  </a:ext>
                </a:extLst>
              </a:tr>
              <a:tr h="1538646">
                <a:tc>
                  <a:txBody>
                    <a:bodyPr/>
                    <a:lstStyle/>
                    <a:p>
                      <a:pPr marL="457200" algn="l">
                        <a:lnSpc>
                          <a:spcPct val="115000"/>
                        </a:lnSpc>
                        <a:spcAft>
                          <a:spcPts val="600"/>
                        </a:spcAft>
                        <a:buNone/>
                      </a:pPr>
                      <a:r>
                        <a:rPr lang="en-NZ" sz="1600" kern="100">
                          <a:effectLst/>
                        </a:rPr>
                        <a:t>Volume of water after 10 minutes</a:t>
                      </a:r>
                      <a:endParaRPr lang="en-NZ" sz="1600" kern="100">
                        <a:effectLst/>
                        <a:latin typeface="Aptos" panose="020B0004020202020204" pitchFamily="34" charset="0"/>
                        <a:ea typeface="Aptos" panose="020B0004020202020204" pitchFamily="34" charset="0"/>
                        <a:cs typeface="Times New Roman" panose="02020603050405020304" pitchFamily="18" charset="0"/>
                      </a:endParaRPr>
                    </a:p>
                  </a:txBody>
                  <a:tcPr marL="92380" marR="92380" marT="0" marB="0">
                    <a:solidFill>
                      <a:schemeClr val="bg1">
                        <a:alpha val="20000"/>
                      </a:schemeClr>
                    </a:solidFill>
                  </a:tcPr>
                </a:tc>
                <a:tc>
                  <a:txBody>
                    <a:bodyPr/>
                    <a:lstStyle/>
                    <a:p>
                      <a:pPr marL="457200" algn="l">
                        <a:lnSpc>
                          <a:spcPct val="115000"/>
                        </a:lnSpc>
                        <a:spcAft>
                          <a:spcPts val="600"/>
                        </a:spcAft>
                        <a:buNone/>
                      </a:pPr>
                      <a:r>
                        <a:rPr lang="en-NZ" sz="1600" kern="100" dirty="0">
                          <a:effectLst/>
                        </a:rPr>
                        <a:t> </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2380" marR="92380" marT="0" marB="0">
                    <a:solidFill>
                      <a:schemeClr val="bg1">
                        <a:alpha val="20000"/>
                      </a:schemeClr>
                    </a:solidFill>
                  </a:tcPr>
                </a:tc>
                <a:tc>
                  <a:txBody>
                    <a:bodyPr/>
                    <a:lstStyle/>
                    <a:p>
                      <a:pPr marL="457200" algn="l">
                        <a:lnSpc>
                          <a:spcPct val="115000"/>
                        </a:lnSpc>
                        <a:spcAft>
                          <a:spcPts val="600"/>
                        </a:spcAft>
                        <a:buNone/>
                      </a:pPr>
                      <a:r>
                        <a:rPr lang="en-NZ" sz="1600" kern="100" dirty="0">
                          <a:effectLst/>
                        </a:rPr>
                        <a:t> </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2380" marR="92380" marT="0" marB="0">
                    <a:solidFill>
                      <a:schemeClr val="bg1">
                        <a:alpha val="20000"/>
                      </a:schemeClr>
                    </a:solidFill>
                  </a:tcPr>
                </a:tc>
                <a:tc>
                  <a:txBody>
                    <a:bodyPr/>
                    <a:lstStyle/>
                    <a:p>
                      <a:pPr marL="457200" algn="l">
                        <a:lnSpc>
                          <a:spcPct val="115000"/>
                        </a:lnSpc>
                        <a:spcAft>
                          <a:spcPts val="600"/>
                        </a:spcAft>
                        <a:buNone/>
                      </a:pPr>
                      <a:r>
                        <a:rPr lang="en-NZ" sz="1600" kern="100" dirty="0">
                          <a:effectLst/>
                        </a:rPr>
                        <a:t> </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2380" marR="92380" marT="0" marB="0">
                    <a:solidFill>
                      <a:schemeClr val="bg1">
                        <a:alpha val="20000"/>
                      </a:schemeClr>
                    </a:solidFill>
                  </a:tcPr>
                </a:tc>
                <a:extLst>
                  <a:ext uri="{0D108BD9-81ED-4DB2-BD59-A6C34878D82A}">
                    <a16:rowId xmlns:a16="http://schemas.microsoft.com/office/drawing/2014/main" val="2301001831"/>
                  </a:ext>
                </a:extLst>
              </a:tr>
            </a:tbl>
          </a:graphicData>
        </a:graphic>
      </p:graphicFrame>
    </p:spTree>
    <p:extLst>
      <p:ext uri="{BB962C8B-B14F-4D97-AF65-F5344CB8AC3E}">
        <p14:creationId xmlns:p14="http://schemas.microsoft.com/office/powerpoint/2010/main" val="939394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8C9A5A-0FD2-04E4-B3F8-BAF2FEE500C4}"/>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1EA079-383B-133A-57C4-54C44345EBFC}"/>
              </a:ext>
            </a:extLst>
          </p:cNvPr>
          <p:cNvSpPr>
            <a:spLocks noGrp="1"/>
          </p:cNvSpPr>
          <p:nvPr>
            <p:ph type="title"/>
          </p:nvPr>
        </p:nvSpPr>
        <p:spPr>
          <a:xfrm>
            <a:off x="630936" y="640080"/>
            <a:ext cx="4818888" cy="1481328"/>
          </a:xfrm>
        </p:spPr>
        <p:txBody>
          <a:bodyPr anchor="b">
            <a:normAutofit/>
          </a:bodyPr>
          <a:lstStyle/>
          <a:p>
            <a:r>
              <a:rPr lang="en-NZ" sz="3800" b="1"/>
              <a:t>Discussion questions</a:t>
            </a:r>
            <a:br>
              <a:rPr lang="en-NZ" sz="3800"/>
            </a:br>
            <a:endParaRPr lang="en-NZ" sz="3800"/>
          </a:p>
        </p:txBody>
      </p:sp>
      <p:sp>
        <p:nvSpPr>
          <p:cNvPr id="1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889892-8B50-557A-BE13-F41B28EE732F}"/>
              </a:ext>
            </a:extLst>
          </p:cNvPr>
          <p:cNvSpPr>
            <a:spLocks noGrp="1"/>
          </p:cNvSpPr>
          <p:nvPr>
            <p:ph idx="1"/>
          </p:nvPr>
        </p:nvSpPr>
        <p:spPr>
          <a:xfrm>
            <a:off x="630936" y="2660904"/>
            <a:ext cx="4818888" cy="3547872"/>
          </a:xfrm>
        </p:spPr>
        <p:txBody>
          <a:bodyPr anchor="t">
            <a:normAutofit/>
          </a:bodyPr>
          <a:lstStyle/>
          <a:p>
            <a:pPr marL="514350" lvl="0" indent="-514350">
              <a:buFont typeface="+mj-lt"/>
              <a:buAutoNum type="alphaLcPeriod"/>
            </a:pPr>
            <a:r>
              <a:rPr lang="en-NZ" sz="2000" dirty="0"/>
              <a:t>Why might growers grow plants in coconut fibre or pumice instead of soil?</a:t>
            </a:r>
          </a:p>
          <a:p>
            <a:pPr marL="514350" lvl="0" indent="-514350">
              <a:buFont typeface="+mj-lt"/>
              <a:buAutoNum type="alphaLcPeriod"/>
            </a:pPr>
            <a:r>
              <a:rPr lang="en-NZ" sz="2000" dirty="0"/>
              <a:t>Why is it important that plant roots get both water and air?</a:t>
            </a:r>
          </a:p>
          <a:p>
            <a:pPr marL="514350" lvl="0" indent="-514350">
              <a:buFont typeface="+mj-lt"/>
              <a:buAutoNum type="alphaLcPeriod"/>
            </a:pPr>
            <a:r>
              <a:rPr lang="en-NZ" sz="2000" dirty="0"/>
              <a:t>Which growing media is best for growing vegetables in glasshouses? </a:t>
            </a:r>
          </a:p>
          <a:p>
            <a:pPr marL="514350" lvl="0" indent="-514350">
              <a:buFont typeface="+mj-lt"/>
              <a:buAutoNum type="alphaLcPeriod"/>
            </a:pPr>
            <a:r>
              <a:rPr lang="en-NZ" sz="2000" dirty="0"/>
              <a:t>Why do you think this is the best growing media for growing vegetables in glasshouses?</a:t>
            </a:r>
          </a:p>
          <a:p>
            <a:pPr marL="0" indent="0">
              <a:buNone/>
            </a:pPr>
            <a:endParaRPr lang="en-NZ" sz="2000" dirty="0"/>
          </a:p>
        </p:txBody>
      </p:sp>
      <p:pic>
        <p:nvPicPr>
          <p:cNvPr id="4" name="Picture 3" descr="...">
            <a:extLst>
              <a:ext uri="{FF2B5EF4-FFF2-40B4-BE49-F238E27FC236}">
                <a16:creationId xmlns:a16="http://schemas.microsoft.com/office/drawing/2014/main" id="{2921C408-A030-FC67-2227-656EED52205B}"/>
              </a:ext>
            </a:extLst>
          </p:cNvPr>
          <p:cNvPicPr>
            <a:picLocks noChangeAspect="1"/>
          </p:cNvPicPr>
          <p:nvPr/>
        </p:nvPicPr>
        <p:blipFill>
          <a:blip r:embed="rId2"/>
          <a:srcRect l="10798" r="24986" b="2"/>
          <a:stretch>
            <a:fillRect/>
          </a:stretch>
        </p:blipFill>
        <p:spPr>
          <a:xfrm>
            <a:off x="6145432" y="640080"/>
            <a:ext cx="5366199" cy="5577840"/>
          </a:xfrm>
          <a:prstGeom prst="rect">
            <a:avLst/>
          </a:prstGeom>
        </p:spPr>
      </p:pic>
    </p:spTree>
    <p:extLst>
      <p:ext uri="{BB962C8B-B14F-4D97-AF65-F5344CB8AC3E}">
        <p14:creationId xmlns:p14="http://schemas.microsoft.com/office/powerpoint/2010/main" val="552224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1B00D1-8F2A-6CDA-0E01-56EA053381FD}"/>
            </a:ext>
          </a:extLst>
        </p:cNvPr>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CA3BFB-7F65-001A-77EB-40867FBE8B4D}"/>
              </a:ext>
            </a:extLst>
          </p:cNvPr>
          <p:cNvSpPr>
            <a:spLocks noGrp="1"/>
          </p:cNvSpPr>
          <p:nvPr>
            <p:ph type="title"/>
          </p:nvPr>
        </p:nvSpPr>
        <p:spPr>
          <a:xfrm>
            <a:off x="640080" y="329184"/>
            <a:ext cx="6894576" cy="1783080"/>
          </a:xfrm>
        </p:spPr>
        <p:txBody>
          <a:bodyPr anchor="b">
            <a:normAutofit/>
          </a:bodyPr>
          <a:lstStyle/>
          <a:p>
            <a:r>
              <a:rPr lang="en-NZ" sz="3800" b="1"/>
              <a:t>Activity 4: Test yourself questions</a:t>
            </a:r>
            <a:br>
              <a:rPr lang="en-NZ" sz="3800"/>
            </a:br>
            <a:endParaRPr lang="en-NZ" sz="3800"/>
          </a:p>
        </p:txBody>
      </p:sp>
      <p:sp>
        <p:nvSpPr>
          <p:cNvPr id="104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6094E5-2BB8-6C7D-8D5E-F8D82D257BF3}"/>
              </a:ext>
            </a:extLst>
          </p:cNvPr>
          <p:cNvSpPr>
            <a:spLocks noGrp="1"/>
          </p:cNvSpPr>
          <p:nvPr>
            <p:ph idx="1"/>
          </p:nvPr>
        </p:nvSpPr>
        <p:spPr>
          <a:xfrm>
            <a:off x="640080" y="2706624"/>
            <a:ext cx="6894576" cy="3483864"/>
          </a:xfrm>
        </p:spPr>
        <p:txBody>
          <a:bodyPr>
            <a:normAutofit/>
          </a:bodyPr>
          <a:lstStyle/>
          <a:p>
            <a:pPr marL="514350" lvl="0" indent="-514350">
              <a:buFont typeface="+mj-lt"/>
              <a:buAutoNum type="arabicPeriod"/>
            </a:pPr>
            <a:r>
              <a:rPr lang="en-NZ" sz="1500"/>
              <a:t>What is growing media, and why is it important for plant growth? </a:t>
            </a:r>
          </a:p>
          <a:p>
            <a:pPr marL="514350" lvl="0" indent="-514350">
              <a:buFont typeface="+mj-lt"/>
              <a:buAutoNum type="arabicPeriod"/>
            </a:pPr>
            <a:r>
              <a:rPr lang="en-NZ" sz="1500"/>
              <a:t>List two differences between soil-based production systems and hydroponic systems. </a:t>
            </a:r>
          </a:p>
          <a:p>
            <a:pPr marL="514350" lvl="0" indent="-514350">
              <a:buFont typeface="+mj-lt"/>
              <a:buAutoNum type="arabicPeriod"/>
            </a:pPr>
            <a:r>
              <a:rPr lang="en-NZ" sz="1500"/>
              <a:t>What are four key characteristics of good soil for vegetable production? </a:t>
            </a:r>
          </a:p>
          <a:p>
            <a:pPr marL="514350" lvl="0" indent="-514350">
              <a:buFont typeface="+mj-lt"/>
              <a:buAutoNum type="arabicPeriod"/>
            </a:pPr>
            <a:r>
              <a:rPr lang="en-NZ" sz="1500"/>
              <a:t>What is soil structure, and how does it affect plant growth? </a:t>
            </a:r>
          </a:p>
          <a:p>
            <a:pPr marL="514350" lvl="0" indent="-514350">
              <a:buFont typeface="+mj-lt"/>
              <a:buAutoNum type="arabicPeriod"/>
            </a:pPr>
            <a:r>
              <a:rPr lang="en-NZ" sz="1500"/>
              <a:t>Why is friable soil considered ideal for growing vegetables? Give two reasons. </a:t>
            </a:r>
          </a:p>
          <a:p>
            <a:pPr marL="514350" lvl="0" indent="-514350">
              <a:buFont typeface="+mj-lt"/>
              <a:buAutoNum type="arabicPeriod"/>
            </a:pPr>
            <a:r>
              <a:rPr lang="en-NZ" sz="1500"/>
              <a:t>What is hydroponics, and how are nutrients supplied to plants in this system? </a:t>
            </a:r>
          </a:p>
          <a:p>
            <a:pPr marL="514350" lvl="0" indent="-514350">
              <a:buFont typeface="+mj-lt"/>
              <a:buAutoNum type="arabicPeriod"/>
            </a:pPr>
            <a:r>
              <a:rPr lang="en-NZ" sz="1500"/>
              <a:t>Name two types of soilless growing media used in hydroponics. </a:t>
            </a:r>
          </a:p>
          <a:p>
            <a:pPr marL="514350" lvl="0" indent="-514350">
              <a:buFont typeface="+mj-lt"/>
              <a:buAutoNum type="arabicPeriod"/>
            </a:pPr>
            <a:r>
              <a:rPr lang="en-NZ" sz="1500"/>
              <a:t>Choose one soilless growing medium (rockwool, coir, or pumice) and describe one advantage and one disadvantage.</a:t>
            </a:r>
          </a:p>
          <a:p>
            <a:pPr marL="0" indent="0">
              <a:buNone/>
            </a:pPr>
            <a:endParaRPr lang="en-NZ" sz="1500"/>
          </a:p>
        </p:txBody>
      </p:sp>
      <p:pic>
        <p:nvPicPr>
          <p:cNvPr id="1026" name="Picture 2" descr="Efficient vegetable irrigation for greenhouse in Zambia">
            <a:extLst>
              <a:ext uri="{FF2B5EF4-FFF2-40B4-BE49-F238E27FC236}">
                <a16:creationId xmlns:a16="http://schemas.microsoft.com/office/drawing/2014/main" id="{CFEEA114-8EBF-66D4-8020-702E23E09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12437"/>
          <a:stretch>
            <a:fillRect/>
          </a:stretch>
        </p:blipFill>
        <p:spPr bwMode="auto">
          <a:xfrm>
            <a:off x="7863840" y="1055573"/>
            <a:ext cx="4014216" cy="1977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Grow Plant Outdoors: Complete Cannabis Outdoor Growing Guide">
            <a:extLst>
              <a:ext uri="{FF2B5EF4-FFF2-40B4-BE49-F238E27FC236}">
                <a16:creationId xmlns:a16="http://schemas.microsoft.com/office/drawing/2014/main" id="{4F762C7A-1192-EE5C-B985-FAD0F3157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493" r="1" b="9798"/>
          <a:stretch>
            <a:fillRect/>
          </a:stretch>
        </p:blipFill>
        <p:spPr bwMode="auto">
          <a:xfrm>
            <a:off x="7863840" y="4397378"/>
            <a:ext cx="3995928" cy="153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310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503E2-E0BE-54D2-F615-FFD266E1F615}"/>
              </a:ext>
            </a:extLst>
          </p:cNvPr>
          <p:cNvSpPr>
            <a:spLocks noGrp="1"/>
          </p:cNvSpPr>
          <p:nvPr>
            <p:ph type="title"/>
          </p:nvPr>
        </p:nvSpPr>
        <p:spPr>
          <a:xfrm>
            <a:off x="838200" y="317"/>
            <a:ext cx="10515600" cy="1325563"/>
          </a:xfrm>
        </p:spPr>
        <p:txBody>
          <a:bodyPr/>
          <a:lstStyle/>
          <a:p>
            <a:r>
              <a:rPr lang="en-NZ" dirty="0"/>
              <a:t>Answers</a:t>
            </a:r>
          </a:p>
        </p:txBody>
      </p:sp>
      <p:sp>
        <p:nvSpPr>
          <p:cNvPr id="3" name="Content Placeholder 2">
            <a:extLst>
              <a:ext uri="{FF2B5EF4-FFF2-40B4-BE49-F238E27FC236}">
                <a16:creationId xmlns:a16="http://schemas.microsoft.com/office/drawing/2014/main" id="{F3B42EA5-974A-2F58-A8E5-E9FB39CCF2F7}"/>
              </a:ext>
            </a:extLst>
          </p:cNvPr>
          <p:cNvSpPr>
            <a:spLocks noGrp="1"/>
          </p:cNvSpPr>
          <p:nvPr>
            <p:ph idx="1"/>
          </p:nvPr>
        </p:nvSpPr>
        <p:spPr>
          <a:xfrm>
            <a:off x="838200" y="1325880"/>
            <a:ext cx="10515600" cy="5329753"/>
          </a:xfrm>
        </p:spPr>
        <p:txBody>
          <a:bodyPr>
            <a:normAutofit fontScale="92500" lnSpcReduction="10000"/>
          </a:bodyPr>
          <a:lstStyle/>
          <a:p>
            <a:pPr marL="514350" lvl="0" indent="-514350">
              <a:buFont typeface="+mj-lt"/>
              <a:buAutoNum type="arabicPeriod"/>
            </a:pPr>
            <a:r>
              <a:rPr lang="en-NZ" sz="1800" dirty="0"/>
              <a:t>What is growing media, and why is it important for plant growth?</a:t>
            </a:r>
            <a:br>
              <a:rPr lang="en-NZ" sz="1800" dirty="0"/>
            </a:br>
            <a:r>
              <a:rPr lang="en-NZ" sz="1800" i="1" dirty="0"/>
              <a:t>Growing media is the material in which plants grow. It is important because it provides support, water, air, and nutrients needed for plant growth and affects crop quality and yield. </a:t>
            </a:r>
          </a:p>
          <a:p>
            <a:pPr marL="514350" lvl="0" indent="-514350">
              <a:buFont typeface="+mj-lt"/>
              <a:buAutoNum type="arabicPeriod"/>
            </a:pPr>
            <a:endParaRPr lang="en-NZ" sz="1800" i="1" dirty="0"/>
          </a:p>
          <a:p>
            <a:pPr marL="514350" lvl="0" indent="-514350">
              <a:buFont typeface="+mj-lt"/>
              <a:buAutoNum type="arabicPeriod"/>
            </a:pPr>
            <a:r>
              <a:rPr lang="en-NZ" sz="1800" dirty="0"/>
              <a:t>List two differences between soil-based production systems and hydroponic systems. </a:t>
            </a:r>
          </a:p>
          <a:p>
            <a:pPr lvl="1"/>
            <a:r>
              <a:rPr lang="en-NZ" sz="1800" i="1" dirty="0"/>
              <a:t>Soil-based systems grow plants in natural soil, while hydroponic systems use soilless media. </a:t>
            </a:r>
          </a:p>
          <a:p>
            <a:pPr lvl="1"/>
            <a:r>
              <a:rPr lang="en-NZ" sz="1800" i="1" dirty="0"/>
              <a:t>In soil systems, nutrients come from the soil, while in hydroponics, nutrients are supplied through a nutrient solution (fertigation). </a:t>
            </a:r>
          </a:p>
          <a:p>
            <a:pPr lvl="1"/>
            <a:endParaRPr lang="en-NZ" sz="1800" i="1" dirty="0"/>
          </a:p>
          <a:p>
            <a:pPr marL="514350" lvl="0" indent="-514350">
              <a:buFont typeface="+mj-lt"/>
              <a:buAutoNum type="arabicPeriod"/>
            </a:pPr>
            <a:r>
              <a:rPr lang="en-NZ" sz="1800" dirty="0"/>
              <a:t>What are four key characteristics of good soil for vegetable production? </a:t>
            </a:r>
          </a:p>
          <a:p>
            <a:pPr lvl="1"/>
            <a:r>
              <a:rPr lang="en-NZ" sz="1800" i="1" dirty="0"/>
              <a:t>Well-structured </a:t>
            </a:r>
          </a:p>
          <a:p>
            <a:pPr lvl="1"/>
            <a:r>
              <a:rPr lang="en-NZ" sz="1800" i="1" dirty="0"/>
              <a:t>Friable</a:t>
            </a:r>
          </a:p>
          <a:p>
            <a:pPr lvl="1"/>
            <a:r>
              <a:rPr lang="en-NZ" sz="1800" i="1" dirty="0"/>
              <a:t>Free-draining </a:t>
            </a:r>
          </a:p>
          <a:p>
            <a:pPr lvl="1"/>
            <a:r>
              <a:rPr lang="en-NZ" sz="1800" i="1" dirty="0"/>
              <a:t>Fertile</a:t>
            </a:r>
          </a:p>
          <a:p>
            <a:pPr lvl="1"/>
            <a:r>
              <a:rPr lang="en-NZ" sz="1800" i="1" dirty="0"/>
              <a:t>Able to hold enough water</a:t>
            </a:r>
          </a:p>
          <a:p>
            <a:pPr lvl="1"/>
            <a:endParaRPr lang="en-NZ" sz="1800" i="1" dirty="0"/>
          </a:p>
          <a:p>
            <a:pPr marL="514350" indent="-514350">
              <a:buFont typeface="+mj-lt"/>
              <a:buAutoNum type="arabicPeriod"/>
            </a:pPr>
            <a:r>
              <a:rPr lang="en-NZ" sz="1700" dirty="0"/>
              <a:t>What is soil structure, and how does it affect plant growth?</a:t>
            </a:r>
            <a:br>
              <a:rPr lang="en-NZ" sz="1700" dirty="0"/>
            </a:br>
            <a:r>
              <a:rPr lang="en-NZ" sz="1700" i="1" dirty="0"/>
              <a:t>Soil structure is the way soil particles group together into small lumps called peds. Good soil structure creates pore spaces that allow air and water movement, helping roots grow easily and improving plant growth. </a:t>
            </a:r>
          </a:p>
          <a:p>
            <a:pPr marL="0" indent="0">
              <a:buNone/>
            </a:pPr>
            <a:endParaRPr lang="en-NZ" dirty="0"/>
          </a:p>
        </p:txBody>
      </p:sp>
    </p:spTree>
    <p:extLst>
      <p:ext uri="{BB962C8B-B14F-4D97-AF65-F5344CB8AC3E}">
        <p14:creationId xmlns:p14="http://schemas.microsoft.com/office/powerpoint/2010/main" val="44598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6A98C0-EE51-2C24-807A-831301FC7338}"/>
              </a:ext>
            </a:extLst>
          </p:cNvPr>
          <p:cNvSpPr>
            <a:spLocks noGrp="1"/>
          </p:cNvSpPr>
          <p:nvPr>
            <p:ph idx="1"/>
          </p:nvPr>
        </p:nvSpPr>
        <p:spPr>
          <a:xfrm>
            <a:off x="838200" y="1126156"/>
            <a:ext cx="10515600" cy="5050807"/>
          </a:xfrm>
        </p:spPr>
        <p:txBody>
          <a:bodyPr>
            <a:normAutofit fontScale="77500" lnSpcReduction="20000"/>
          </a:bodyPr>
          <a:lstStyle/>
          <a:p>
            <a:pPr marL="0" lvl="0" indent="0">
              <a:buNone/>
            </a:pPr>
            <a:r>
              <a:rPr lang="en-NZ" dirty="0"/>
              <a:t>5</a:t>
            </a:r>
            <a:r>
              <a:rPr lang="en-NZ" sz="2300" dirty="0"/>
              <a:t>.    Why is friable soil considered ideal for growing vegetables? Give two reasons. </a:t>
            </a:r>
          </a:p>
          <a:p>
            <a:pPr lvl="1"/>
            <a:r>
              <a:rPr lang="en-NZ" sz="2300" i="1" dirty="0"/>
              <a:t>It is easy for roots to grow through </a:t>
            </a:r>
          </a:p>
          <a:p>
            <a:pPr lvl="1"/>
            <a:r>
              <a:rPr lang="en-NZ" sz="2300" i="1" dirty="0"/>
              <a:t>It allows good air and water movement</a:t>
            </a:r>
          </a:p>
          <a:p>
            <a:pPr lvl="1"/>
            <a:r>
              <a:rPr lang="en-NZ" sz="2300" i="1" dirty="0"/>
              <a:t>Easy to cultivate</a:t>
            </a:r>
          </a:p>
          <a:p>
            <a:pPr lvl="1"/>
            <a:endParaRPr lang="en-NZ" sz="2300" i="1" dirty="0"/>
          </a:p>
          <a:p>
            <a:pPr marL="514350" indent="-514350">
              <a:buAutoNum type="arabicPeriod" startAt="6"/>
            </a:pPr>
            <a:r>
              <a:rPr lang="en-NZ" sz="2300" dirty="0"/>
              <a:t>What is hydroponics, and how are nutrients supplied to plants in this system?</a:t>
            </a:r>
            <a:br>
              <a:rPr lang="en-NZ" sz="2300" dirty="0"/>
            </a:br>
            <a:r>
              <a:rPr lang="en-NZ" sz="2300" i="1" dirty="0"/>
              <a:t>Hydroponics is a method of growing plants without soil using inert media. Nutrients are supplied  directly to plant roots through a liquid nutrient solution, usually via a fertigation system. </a:t>
            </a:r>
          </a:p>
          <a:p>
            <a:pPr marL="514350" indent="-514350">
              <a:buAutoNum type="arabicPeriod" startAt="6"/>
            </a:pPr>
            <a:endParaRPr lang="en-NZ" sz="2300" i="1" dirty="0"/>
          </a:p>
          <a:p>
            <a:pPr marL="0" lvl="0" indent="0">
              <a:buNone/>
            </a:pPr>
            <a:r>
              <a:rPr lang="en-NZ" sz="2300" dirty="0"/>
              <a:t>7.      Name two types of soilless growing media used in hydroponics. </a:t>
            </a:r>
          </a:p>
          <a:p>
            <a:pPr lvl="1"/>
            <a:r>
              <a:rPr lang="en-NZ" sz="2300" i="1" dirty="0"/>
              <a:t>Rockwool </a:t>
            </a:r>
          </a:p>
          <a:p>
            <a:pPr lvl="1"/>
            <a:r>
              <a:rPr lang="en-NZ" sz="2300" i="1" dirty="0"/>
              <a:t>Coconut fibre (coir) </a:t>
            </a:r>
          </a:p>
          <a:p>
            <a:pPr lvl="1"/>
            <a:r>
              <a:rPr lang="en-NZ" sz="2300" i="1" dirty="0"/>
              <a:t>Pumice </a:t>
            </a:r>
          </a:p>
          <a:p>
            <a:pPr lvl="1"/>
            <a:endParaRPr lang="en-NZ" sz="2300" i="1" dirty="0"/>
          </a:p>
          <a:p>
            <a:pPr marL="457200" indent="-457200">
              <a:spcBef>
                <a:spcPts val="0"/>
              </a:spcBef>
              <a:buAutoNum type="arabicPeriod" startAt="8"/>
            </a:pPr>
            <a:r>
              <a:rPr lang="en-NZ" sz="2300" dirty="0"/>
              <a:t>Choose one soilless growing medium and describe one advantage and one      </a:t>
            </a:r>
          </a:p>
          <a:p>
            <a:pPr marL="0" indent="0">
              <a:spcBef>
                <a:spcPts val="0"/>
              </a:spcBef>
              <a:buNone/>
            </a:pPr>
            <a:r>
              <a:rPr lang="en-NZ" sz="2300" dirty="0"/>
              <a:t>         disadvantage.</a:t>
            </a:r>
            <a:br>
              <a:rPr lang="en-NZ" sz="2300" dirty="0"/>
            </a:br>
            <a:r>
              <a:rPr lang="en-NZ" sz="2300" i="1" dirty="0"/>
              <a:t>          Example Rockwool: </a:t>
            </a:r>
          </a:p>
          <a:p>
            <a:pPr lvl="1"/>
            <a:r>
              <a:rPr lang="en-NZ" sz="2300" i="1" dirty="0"/>
              <a:t>Advantage: Holds a lot of water and provides good aeration </a:t>
            </a:r>
          </a:p>
          <a:p>
            <a:pPr lvl="1"/>
            <a:r>
              <a:rPr lang="en-NZ" sz="2300" i="1" dirty="0"/>
              <a:t>Disadvantage: Difficult to dispose of </a:t>
            </a:r>
          </a:p>
        </p:txBody>
      </p:sp>
    </p:spTree>
    <p:extLst>
      <p:ext uri="{BB962C8B-B14F-4D97-AF65-F5344CB8AC3E}">
        <p14:creationId xmlns:p14="http://schemas.microsoft.com/office/powerpoint/2010/main" val="4108356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BBF6F-5854-76A2-4EB1-1CBB524E1B74}"/>
            </a:ext>
          </a:extLst>
        </p:cNvPr>
        <p:cNvGrpSpPr/>
        <p:nvPr/>
      </p:nvGrpSpPr>
      <p:grpSpPr>
        <a:xfrm>
          <a:off x="0" y="0"/>
          <a:ext cx="0" cy="0"/>
          <a:chOff x="0" y="0"/>
          <a:chExt cx="0" cy="0"/>
        </a:xfrm>
      </p:grpSpPr>
      <p:pic>
        <p:nvPicPr>
          <p:cNvPr id="41986" name="Picture 1" descr="A picture containing logo&#10;&#10;Description automatically generated">
            <a:extLst>
              <a:ext uri="{FF2B5EF4-FFF2-40B4-BE49-F238E27FC236}">
                <a16:creationId xmlns:a16="http://schemas.microsoft.com/office/drawing/2014/main" id="{B91C28D0-7D8A-0D5A-1196-80D0F9964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378" y="1215101"/>
            <a:ext cx="8008045" cy="442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38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6C7D7-7360-0A81-5B11-F6FED11F155E}"/>
              </a:ext>
            </a:extLst>
          </p:cNvPr>
          <p:cNvSpPr>
            <a:spLocks noGrp="1"/>
          </p:cNvSpPr>
          <p:nvPr>
            <p:ph type="ctrTitle"/>
          </p:nvPr>
        </p:nvSpPr>
        <p:spPr/>
        <p:txBody>
          <a:bodyPr>
            <a:normAutofit fontScale="90000"/>
          </a:bodyPr>
          <a:lstStyle/>
          <a:p>
            <a:r>
              <a:rPr lang="en-NZ" b="1" dirty="0"/>
              <a:t>Topic 5</a:t>
            </a:r>
            <a:br>
              <a:rPr lang="en-NZ" dirty="0"/>
            </a:br>
            <a:r>
              <a:rPr lang="en-NZ" b="1" dirty="0"/>
              <a:t>Growing media in vegetable production</a:t>
            </a:r>
            <a:endParaRPr lang="en-NZ" dirty="0"/>
          </a:p>
        </p:txBody>
      </p:sp>
      <p:sp>
        <p:nvSpPr>
          <p:cNvPr id="3" name="Subtitle 2">
            <a:extLst>
              <a:ext uri="{FF2B5EF4-FFF2-40B4-BE49-F238E27FC236}">
                <a16:creationId xmlns:a16="http://schemas.microsoft.com/office/drawing/2014/main" id="{A99AA6D8-5252-1B05-D62C-1D0EE84DD1B6}"/>
              </a:ext>
            </a:extLst>
          </p:cNvPr>
          <p:cNvSpPr>
            <a:spLocks noGrp="1"/>
          </p:cNvSpPr>
          <p:nvPr>
            <p:ph type="subTitle" idx="1"/>
          </p:nvPr>
        </p:nvSpPr>
        <p:spPr/>
        <p:txBody>
          <a:bodyPr/>
          <a:lstStyle/>
          <a:p>
            <a:r>
              <a:rPr lang="en-NZ" dirty="0"/>
              <a:t>Activities</a:t>
            </a:r>
          </a:p>
        </p:txBody>
      </p:sp>
    </p:spTree>
    <p:extLst>
      <p:ext uri="{BB962C8B-B14F-4D97-AF65-F5344CB8AC3E}">
        <p14:creationId xmlns:p14="http://schemas.microsoft.com/office/powerpoint/2010/main" val="1974079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68A1C8-2C70-4522-AA34-60F0F03C8F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7C0CC5-83BE-A495-EAAE-38C3073EEBE1}"/>
              </a:ext>
            </a:extLst>
          </p:cNvPr>
          <p:cNvSpPr>
            <a:spLocks noGrp="1"/>
          </p:cNvSpPr>
          <p:nvPr>
            <p:ph type="title"/>
          </p:nvPr>
        </p:nvSpPr>
        <p:spPr>
          <a:xfrm>
            <a:off x="876693" y="741391"/>
            <a:ext cx="3455821" cy="1616203"/>
          </a:xfrm>
        </p:spPr>
        <p:txBody>
          <a:bodyPr anchor="b">
            <a:normAutofit/>
          </a:bodyPr>
          <a:lstStyle/>
          <a:p>
            <a:r>
              <a:rPr lang="en-NZ" sz="3200"/>
              <a:t>Recommendation</a:t>
            </a:r>
          </a:p>
        </p:txBody>
      </p:sp>
      <p:sp>
        <p:nvSpPr>
          <p:cNvPr id="3" name="Content Placeholder 2">
            <a:extLst>
              <a:ext uri="{FF2B5EF4-FFF2-40B4-BE49-F238E27FC236}">
                <a16:creationId xmlns:a16="http://schemas.microsoft.com/office/drawing/2014/main" id="{FC1F805D-898D-1E6F-8700-2660BA6320D2}"/>
              </a:ext>
            </a:extLst>
          </p:cNvPr>
          <p:cNvSpPr>
            <a:spLocks noGrp="1"/>
          </p:cNvSpPr>
          <p:nvPr>
            <p:ph idx="1"/>
          </p:nvPr>
        </p:nvSpPr>
        <p:spPr>
          <a:xfrm>
            <a:off x="876693" y="2533476"/>
            <a:ext cx="3455821" cy="3447832"/>
          </a:xfrm>
        </p:spPr>
        <p:txBody>
          <a:bodyPr anchor="t">
            <a:normAutofit/>
          </a:bodyPr>
          <a:lstStyle/>
          <a:p>
            <a:pPr marL="0" indent="0">
              <a:buNone/>
            </a:pPr>
            <a:r>
              <a:rPr lang="en-NZ" sz="1700" dirty="0"/>
              <a:t>The junior </a:t>
            </a:r>
            <a:r>
              <a:rPr lang="en-NZ" sz="1900" u="sng" dirty="0">
                <a:hlinkClick r:id="rId2"/>
              </a:rPr>
              <a:t>Soil Science unit of work</a:t>
            </a:r>
            <a:r>
              <a:rPr lang="en-NZ" sz="1900" dirty="0"/>
              <a:t> </a:t>
            </a:r>
            <a:r>
              <a:rPr lang="en-NZ" sz="1700" dirty="0"/>
              <a:t>has more information, resources and activities. The key concepts covered in this unit are</a:t>
            </a:r>
          </a:p>
          <a:p>
            <a:pPr lvl="0"/>
            <a:r>
              <a:rPr lang="en-US" sz="1700" dirty="0"/>
              <a:t>Soil is an essential component to life</a:t>
            </a:r>
            <a:endParaRPr lang="en-NZ" sz="1700" dirty="0"/>
          </a:p>
          <a:p>
            <a:pPr lvl="0"/>
            <a:r>
              <a:rPr lang="en-NZ" sz="1700" dirty="0"/>
              <a:t>Soil composition and components</a:t>
            </a:r>
          </a:p>
          <a:p>
            <a:pPr lvl="0"/>
            <a:r>
              <a:rPr lang="en-NZ" sz="1700" dirty="0"/>
              <a:t>Soil investigation on soil properties</a:t>
            </a:r>
          </a:p>
          <a:p>
            <a:pPr lvl="0"/>
            <a:r>
              <a:rPr lang="en-NZ" sz="1700" dirty="0"/>
              <a:t>Alternative growing media</a:t>
            </a:r>
          </a:p>
          <a:p>
            <a:endParaRPr lang="en-NZ" sz="1700" dirty="0"/>
          </a:p>
        </p:txBody>
      </p:sp>
      <p:pic>
        <p:nvPicPr>
          <p:cNvPr id="4" name="Picture 3" descr="Good to Know: How soil structure improves root health - Good Fruit Grower">
            <a:extLst>
              <a:ext uri="{FF2B5EF4-FFF2-40B4-BE49-F238E27FC236}">
                <a16:creationId xmlns:a16="http://schemas.microsoft.com/office/drawing/2014/main" id="{CAD457AB-876A-642F-3374-55B95AC56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199227" y="741391"/>
            <a:ext cx="5966236" cy="5384528"/>
          </a:xfrm>
          <a:prstGeom prst="rect">
            <a:avLst/>
          </a:prstGeom>
          <a:noFill/>
        </p:spPr>
      </p:pic>
      <p:grpSp>
        <p:nvGrpSpPr>
          <p:cNvPr id="9" name="Group 8">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0" name="Rectangle 9">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7564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DA4CF-DB31-CF54-6115-1FAB9EED77D7}"/>
              </a:ext>
            </a:extLst>
          </p:cNvPr>
          <p:cNvSpPr>
            <a:spLocks noGrp="1"/>
          </p:cNvSpPr>
          <p:nvPr>
            <p:ph type="title"/>
          </p:nvPr>
        </p:nvSpPr>
        <p:spPr>
          <a:xfrm>
            <a:off x="557784" y="365126"/>
            <a:ext cx="8247888" cy="643168"/>
          </a:xfrm>
        </p:spPr>
        <p:txBody>
          <a:bodyPr>
            <a:normAutofit fontScale="90000"/>
          </a:bodyPr>
          <a:lstStyle/>
          <a:p>
            <a:br>
              <a:rPr lang="en-NZ" sz="2000" b="1" dirty="0"/>
            </a:br>
            <a:r>
              <a:rPr lang="en-NZ" sz="2000" b="1" dirty="0"/>
              <a:t>Activity 1: Drag and drop the term to match soil and growing media definitions</a:t>
            </a:r>
            <a:br>
              <a:rPr lang="en-NZ" dirty="0"/>
            </a:br>
            <a:endParaRPr lang="en-NZ" dirty="0"/>
          </a:p>
        </p:txBody>
      </p:sp>
      <p:graphicFrame>
        <p:nvGraphicFramePr>
          <p:cNvPr id="4" name="Content Placeholder 3">
            <a:extLst>
              <a:ext uri="{FF2B5EF4-FFF2-40B4-BE49-F238E27FC236}">
                <a16:creationId xmlns:a16="http://schemas.microsoft.com/office/drawing/2014/main" id="{CD141075-0192-1A13-DFCD-4D88E886628A}"/>
              </a:ext>
            </a:extLst>
          </p:cNvPr>
          <p:cNvGraphicFramePr>
            <a:graphicFrameLocks noGrp="1"/>
          </p:cNvGraphicFramePr>
          <p:nvPr>
            <p:ph idx="1"/>
            <p:extLst>
              <p:ext uri="{D42A27DB-BD31-4B8C-83A1-F6EECF244321}">
                <p14:modId xmlns:p14="http://schemas.microsoft.com/office/powerpoint/2010/main" val="2823525569"/>
              </p:ext>
            </p:extLst>
          </p:nvPr>
        </p:nvGraphicFramePr>
        <p:xfrm>
          <a:off x="4147819" y="1104900"/>
          <a:ext cx="7596506" cy="4995056"/>
        </p:xfrm>
        <a:graphic>
          <a:graphicData uri="http://schemas.openxmlformats.org/drawingml/2006/table">
            <a:tbl>
              <a:tblPr firstRow="1" firstCol="1" bandRow="1">
                <a:tableStyleId>{F5AB1C69-6EDB-4FF4-983F-18BD219EF322}</a:tableStyleId>
              </a:tblPr>
              <a:tblGrid>
                <a:gridCol w="2265640">
                  <a:extLst>
                    <a:ext uri="{9D8B030D-6E8A-4147-A177-3AD203B41FA5}">
                      <a16:colId xmlns:a16="http://schemas.microsoft.com/office/drawing/2014/main" val="3953078762"/>
                    </a:ext>
                  </a:extLst>
                </a:gridCol>
                <a:gridCol w="5330866">
                  <a:extLst>
                    <a:ext uri="{9D8B030D-6E8A-4147-A177-3AD203B41FA5}">
                      <a16:colId xmlns:a16="http://schemas.microsoft.com/office/drawing/2014/main" val="2056895419"/>
                    </a:ext>
                  </a:extLst>
                </a:gridCol>
              </a:tblGrid>
              <a:tr h="377738">
                <a:tc>
                  <a:txBody>
                    <a:bodyPr/>
                    <a:lstStyle/>
                    <a:p>
                      <a:pPr algn="ctr">
                        <a:lnSpc>
                          <a:spcPct val="115000"/>
                        </a:lnSpc>
                        <a:spcBef>
                          <a:spcPts val="600"/>
                        </a:spcBef>
                        <a:spcAft>
                          <a:spcPts val="600"/>
                        </a:spcAft>
                        <a:buNone/>
                      </a:pPr>
                      <a:r>
                        <a:rPr lang="en-NZ" sz="1600" kern="100" dirty="0">
                          <a:effectLst/>
                        </a:rPr>
                        <a:t>Term</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buNone/>
                      </a:pPr>
                      <a:r>
                        <a:rPr lang="en-NZ" sz="1600" b="1" dirty="0"/>
                        <a:t>Growing Media </a:t>
                      </a:r>
                      <a:r>
                        <a:rPr lang="en-NZ" sz="1600" kern="100" dirty="0">
                          <a:effectLst/>
                        </a:rPr>
                        <a:t>Definitions</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1862572"/>
                  </a:ext>
                </a:extLst>
              </a:tr>
              <a:tr h="377738">
                <a:tc>
                  <a:txBody>
                    <a:bodyPr/>
                    <a:lstStyle/>
                    <a:p>
                      <a:pPr>
                        <a:lnSpc>
                          <a:spcPct val="115000"/>
                        </a:lnSpc>
                        <a:spcBef>
                          <a:spcPts val="600"/>
                        </a:spcBef>
                        <a:spcAft>
                          <a:spcPts val="600"/>
                        </a:spcAft>
                        <a:buNone/>
                      </a:pPr>
                      <a:endParaRPr lang="en-NZ" sz="1600" kern="100" dirty="0">
                        <a:ln>
                          <a:solidFill>
                            <a:schemeClr val="bg1"/>
                          </a:solid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buNone/>
                      </a:pPr>
                      <a:r>
                        <a:rPr lang="en-NZ" sz="1600" kern="100">
                          <a:effectLst/>
                        </a:rPr>
                        <a:t>Spaces in soil that hold air and water</a:t>
                      </a:r>
                      <a:endParaRPr lang="en-NZ"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34843048"/>
                  </a:ext>
                </a:extLst>
              </a:tr>
              <a:tr h="462200">
                <a:tc>
                  <a:txBody>
                    <a:bodyPr/>
                    <a:lstStyle/>
                    <a:p>
                      <a:pPr>
                        <a:lnSpc>
                          <a:spcPct val="115000"/>
                        </a:lnSpc>
                        <a:spcBef>
                          <a:spcPts val="600"/>
                        </a:spcBef>
                        <a:spcAft>
                          <a:spcPts val="600"/>
                        </a:spcAft>
                        <a:buNone/>
                      </a:pPr>
                      <a:endParaRPr lang="en-NZ" sz="1600" kern="100" dirty="0">
                        <a:ln>
                          <a:solidFill>
                            <a:schemeClr val="bg1"/>
                          </a:solid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buNone/>
                      </a:pPr>
                      <a:r>
                        <a:rPr lang="en-NZ" sz="1600" kern="100">
                          <a:effectLst/>
                        </a:rPr>
                        <a:t>A growing system where plants are grown without soil</a:t>
                      </a:r>
                      <a:endParaRPr lang="en-NZ"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6270731"/>
                  </a:ext>
                </a:extLst>
              </a:tr>
              <a:tr h="377738">
                <a:tc>
                  <a:txBody>
                    <a:bodyPr/>
                    <a:lstStyle/>
                    <a:p>
                      <a:pPr>
                        <a:lnSpc>
                          <a:spcPct val="115000"/>
                        </a:lnSpc>
                        <a:spcBef>
                          <a:spcPts val="600"/>
                        </a:spcBef>
                        <a:spcAft>
                          <a:spcPts val="600"/>
                        </a:spcAft>
                        <a:buNone/>
                      </a:pPr>
                      <a:endParaRPr lang="en-NZ" sz="1600" kern="100" dirty="0">
                        <a:ln>
                          <a:solidFill>
                            <a:schemeClr val="bg1"/>
                          </a:solid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buNone/>
                      </a:pPr>
                      <a:r>
                        <a:rPr lang="en-NZ" sz="1600" kern="100">
                          <a:effectLst/>
                        </a:rPr>
                        <a:t>Crumbly soil that is easy to work and ideal for root growth</a:t>
                      </a:r>
                      <a:endParaRPr lang="en-NZ"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0515445"/>
                  </a:ext>
                </a:extLst>
              </a:tr>
              <a:tr h="377738">
                <a:tc>
                  <a:txBody>
                    <a:bodyPr/>
                    <a:lstStyle/>
                    <a:p>
                      <a:pPr>
                        <a:lnSpc>
                          <a:spcPct val="115000"/>
                        </a:lnSpc>
                        <a:spcBef>
                          <a:spcPts val="600"/>
                        </a:spcBef>
                        <a:spcAft>
                          <a:spcPts val="600"/>
                        </a:spcAft>
                        <a:buNone/>
                      </a:pPr>
                      <a:endParaRPr lang="en-NZ" sz="1600" kern="100" dirty="0">
                        <a:ln>
                          <a:solidFill>
                            <a:schemeClr val="bg1"/>
                          </a:solid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buNone/>
                      </a:pPr>
                      <a:r>
                        <a:rPr lang="en-NZ" sz="1600" kern="100">
                          <a:effectLst/>
                        </a:rPr>
                        <a:t>Small clumps of soil particles grouped together</a:t>
                      </a:r>
                      <a:endParaRPr lang="en-NZ"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24155826"/>
                  </a:ext>
                </a:extLst>
              </a:tr>
              <a:tr h="377738">
                <a:tc>
                  <a:txBody>
                    <a:bodyPr/>
                    <a:lstStyle/>
                    <a:p>
                      <a:pPr>
                        <a:lnSpc>
                          <a:spcPct val="115000"/>
                        </a:lnSpc>
                        <a:spcBef>
                          <a:spcPts val="600"/>
                        </a:spcBef>
                        <a:spcAft>
                          <a:spcPts val="600"/>
                        </a:spcAft>
                        <a:buNone/>
                      </a:pPr>
                      <a:endParaRPr lang="en-NZ" sz="1600" kern="100" dirty="0">
                        <a:ln>
                          <a:solidFill>
                            <a:schemeClr val="bg1"/>
                          </a:solid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buNone/>
                      </a:pPr>
                      <a:r>
                        <a:rPr lang="en-NZ" sz="1600" kern="100">
                          <a:effectLst/>
                        </a:rPr>
                        <a:t>Material that does not supply nutrients on its own</a:t>
                      </a:r>
                      <a:endParaRPr lang="en-NZ"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97285372"/>
                  </a:ext>
                </a:extLst>
              </a:tr>
              <a:tr h="377738">
                <a:tc>
                  <a:txBody>
                    <a:bodyPr/>
                    <a:lstStyle/>
                    <a:p>
                      <a:pPr>
                        <a:lnSpc>
                          <a:spcPct val="115000"/>
                        </a:lnSpc>
                        <a:spcBef>
                          <a:spcPts val="600"/>
                        </a:spcBef>
                        <a:spcAft>
                          <a:spcPts val="600"/>
                        </a:spcAft>
                        <a:buNone/>
                      </a:pPr>
                      <a:endParaRPr lang="en-NZ" sz="1600" kern="100" dirty="0">
                        <a:ln>
                          <a:solidFill>
                            <a:schemeClr val="bg1"/>
                          </a:solid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buNone/>
                      </a:pPr>
                      <a:r>
                        <a:rPr lang="en-NZ" sz="1600" kern="100">
                          <a:effectLst/>
                        </a:rPr>
                        <a:t>Delivery of nutrients through irrigation water</a:t>
                      </a:r>
                      <a:endParaRPr lang="en-NZ"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60335854"/>
                  </a:ext>
                </a:extLst>
              </a:tr>
              <a:tr h="377738">
                <a:tc>
                  <a:txBody>
                    <a:bodyPr/>
                    <a:lstStyle/>
                    <a:p>
                      <a:pPr>
                        <a:lnSpc>
                          <a:spcPct val="115000"/>
                        </a:lnSpc>
                        <a:spcBef>
                          <a:spcPts val="600"/>
                        </a:spcBef>
                        <a:spcAft>
                          <a:spcPts val="600"/>
                        </a:spcAft>
                        <a:buNone/>
                      </a:pPr>
                      <a:endParaRPr lang="en-NZ" sz="1600" kern="100" dirty="0">
                        <a:ln>
                          <a:solidFill>
                            <a:schemeClr val="bg1"/>
                          </a:solid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buNone/>
                      </a:pPr>
                      <a:r>
                        <a:rPr lang="en-NZ" sz="1600" kern="100">
                          <a:effectLst/>
                        </a:rPr>
                        <a:t>A lightweight volcanic material that improves drainage</a:t>
                      </a:r>
                      <a:endParaRPr lang="en-NZ"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15996337"/>
                  </a:ext>
                </a:extLst>
              </a:tr>
              <a:tr h="377738">
                <a:tc>
                  <a:txBody>
                    <a:bodyPr/>
                    <a:lstStyle/>
                    <a:p>
                      <a:pPr>
                        <a:lnSpc>
                          <a:spcPct val="115000"/>
                        </a:lnSpc>
                        <a:spcBef>
                          <a:spcPts val="600"/>
                        </a:spcBef>
                        <a:spcAft>
                          <a:spcPts val="600"/>
                        </a:spcAft>
                        <a:buNone/>
                      </a:pPr>
                      <a:endParaRPr lang="en-NZ" sz="1600" kern="100" dirty="0">
                        <a:ln>
                          <a:solidFill>
                            <a:schemeClr val="bg1"/>
                          </a:solid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buNone/>
                      </a:pPr>
                      <a:r>
                        <a:rPr lang="en-NZ" sz="1600" kern="100">
                          <a:effectLst/>
                        </a:rPr>
                        <a:t>The arrangement of soil particles into clumps</a:t>
                      </a:r>
                      <a:endParaRPr lang="en-NZ"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16933398"/>
                  </a:ext>
                </a:extLst>
              </a:tr>
              <a:tr h="377738">
                <a:tc>
                  <a:txBody>
                    <a:bodyPr/>
                    <a:lstStyle/>
                    <a:p>
                      <a:pPr>
                        <a:lnSpc>
                          <a:spcPct val="115000"/>
                        </a:lnSpc>
                        <a:spcBef>
                          <a:spcPts val="600"/>
                        </a:spcBef>
                        <a:spcAft>
                          <a:spcPts val="600"/>
                        </a:spcAft>
                        <a:buNone/>
                      </a:pPr>
                      <a:endParaRPr lang="en-NZ" sz="1600" kern="100" dirty="0">
                        <a:ln>
                          <a:solidFill>
                            <a:schemeClr val="bg1"/>
                          </a:solid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buNone/>
                      </a:pPr>
                      <a:r>
                        <a:rPr lang="en-NZ" sz="1600" kern="100">
                          <a:effectLst/>
                        </a:rPr>
                        <a:t>A sterile growing medium with high water-holding capacity</a:t>
                      </a:r>
                      <a:endParaRPr lang="en-NZ"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6606556"/>
                  </a:ext>
                </a:extLst>
              </a:tr>
              <a:tr h="377738">
                <a:tc>
                  <a:txBody>
                    <a:bodyPr/>
                    <a:lstStyle/>
                    <a:p>
                      <a:pPr>
                        <a:lnSpc>
                          <a:spcPct val="115000"/>
                        </a:lnSpc>
                        <a:spcBef>
                          <a:spcPts val="600"/>
                        </a:spcBef>
                        <a:spcAft>
                          <a:spcPts val="600"/>
                        </a:spcAft>
                        <a:buNone/>
                      </a:pPr>
                      <a:endParaRPr lang="en-NZ" sz="1600" kern="100" dirty="0">
                        <a:ln>
                          <a:solidFill>
                            <a:schemeClr val="bg1"/>
                          </a:solid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buNone/>
                      </a:pPr>
                      <a:r>
                        <a:rPr lang="en-NZ" sz="1600" kern="100">
                          <a:effectLst/>
                        </a:rPr>
                        <a:t>Plant and animal material that improves soil fertility</a:t>
                      </a:r>
                      <a:endParaRPr lang="en-NZ"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2525999"/>
                  </a:ext>
                </a:extLst>
              </a:tr>
              <a:tr h="377738">
                <a:tc>
                  <a:txBody>
                    <a:bodyPr/>
                    <a:lstStyle/>
                    <a:p>
                      <a:pPr>
                        <a:lnSpc>
                          <a:spcPct val="115000"/>
                        </a:lnSpc>
                        <a:spcBef>
                          <a:spcPts val="600"/>
                        </a:spcBef>
                        <a:spcAft>
                          <a:spcPts val="600"/>
                        </a:spcAft>
                        <a:buNone/>
                      </a:pPr>
                      <a:endParaRPr lang="en-NZ" sz="1600" kern="100" dirty="0">
                        <a:ln>
                          <a:solidFill>
                            <a:schemeClr val="bg1"/>
                          </a:solid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buNone/>
                      </a:pPr>
                      <a:r>
                        <a:rPr lang="en-NZ" sz="1600" kern="100">
                          <a:effectLst/>
                        </a:rPr>
                        <a:t>A renewable growing medium made from coconut husks</a:t>
                      </a:r>
                      <a:endParaRPr lang="en-NZ"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4768974"/>
                  </a:ext>
                </a:extLst>
              </a:tr>
              <a:tr h="377738">
                <a:tc>
                  <a:txBody>
                    <a:bodyPr/>
                    <a:lstStyle/>
                    <a:p>
                      <a:pPr>
                        <a:lnSpc>
                          <a:spcPct val="115000"/>
                        </a:lnSpc>
                        <a:spcBef>
                          <a:spcPts val="600"/>
                        </a:spcBef>
                        <a:spcAft>
                          <a:spcPts val="600"/>
                        </a:spcAft>
                        <a:buNone/>
                      </a:pPr>
                      <a:endParaRPr lang="en-NZ" sz="1600" kern="100" dirty="0">
                        <a:ln>
                          <a:solidFill>
                            <a:schemeClr val="bg1"/>
                          </a:solid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buNone/>
                      </a:pPr>
                      <a:r>
                        <a:rPr lang="en-NZ" sz="1600" kern="100" dirty="0">
                          <a:effectLst/>
                        </a:rPr>
                        <a:t>When soil becomes dense and hard, reducing air spaces</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29887969"/>
                  </a:ext>
                </a:extLst>
              </a:tr>
            </a:tbl>
          </a:graphicData>
        </a:graphic>
      </p:graphicFrame>
      <p:sp>
        <p:nvSpPr>
          <p:cNvPr id="7" name="TextBox 6">
            <a:extLst>
              <a:ext uri="{FF2B5EF4-FFF2-40B4-BE49-F238E27FC236}">
                <a16:creationId xmlns:a16="http://schemas.microsoft.com/office/drawing/2014/main" id="{C1EA5405-793F-5C42-6023-F54F43DDC4C8}"/>
              </a:ext>
            </a:extLst>
          </p:cNvPr>
          <p:cNvSpPr txBox="1"/>
          <p:nvPr/>
        </p:nvSpPr>
        <p:spPr>
          <a:xfrm>
            <a:off x="682752" y="1350626"/>
            <a:ext cx="1795272" cy="395173"/>
          </a:xfrm>
          <a:prstGeom prst="rect">
            <a:avLst/>
          </a:prstGeom>
          <a:noFill/>
        </p:spPr>
        <p:txBody>
          <a:bodyPr wrap="square" rtlCol="0">
            <a:spAutoFit/>
          </a:bodyPr>
          <a:lstStyle/>
          <a:p>
            <a:pPr>
              <a:lnSpc>
                <a:spcPct val="115000"/>
              </a:lnSpc>
              <a:spcBef>
                <a:spcPts val="600"/>
              </a:spcBef>
              <a:spcAft>
                <a:spcPts val="600"/>
              </a:spcAft>
              <a:buNone/>
            </a:pPr>
            <a:r>
              <a:rPr lang="en-NZ" kern="100" dirty="0">
                <a:ln w="0"/>
                <a:effectLst>
                  <a:outerShdw blurRad="38100" dist="19050" dir="2700000" algn="tl" rotWithShape="0">
                    <a:schemeClr val="dk1">
                      <a:alpha val="40000"/>
                    </a:schemeClr>
                  </a:outerShdw>
                </a:effectLst>
              </a:rPr>
              <a:t>Soil structure </a:t>
            </a:r>
            <a:endParaRPr lang="en-NZ" kern="100" dirty="0">
              <a:ln w="0"/>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E2D762D-F5EA-4421-28D1-E3573B4E6E61}"/>
              </a:ext>
            </a:extLst>
          </p:cNvPr>
          <p:cNvSpPr txBox="1"/>
          <p:nvPr/>
        </p:nvSpPr>
        <p:spPr>
          <a:xfrm>
            <a:off x="682752" y="1744388"/>
            <a:ext cx="1886712" cy="395173"/>
          </a:xfrm>
          <a:prstGeom prst="rect">
            <a:avLst/>
          </a:prstGeom>
          <a:noFill/>
        </p:spPr>
        <p:txBody>
          <a:bodyPr wrap="square" rtlCol="0">
            <a:spAutoFit/>
          </a:bodyPr>
          <a:lstStyle/>
          <a:p>
            <a:pPr>
              <a:lnSpc>
                <a:spcPct val="115000"/>
              </a:lnSpc>
              <a:spcBef>
                <a:spcPts val="600"/>
              </a:spcBef>
              <a:spcAft>
                <a:spcPts val="600"/>
              </a:spcAft>
              <a:buNone/>
            </a:pPr>
            <a:r>
              <a:rPr lang="en-NZ" kern="100" dirty="0">
                <a:ln w="0"/>
                <a:effectLst>
                  <a:outerShdw blurRad="38100" dist="19050" dir="2700000" algn="tl" rotWithShape="0">
                    <a:schemeClr val="dk1">
                      <a:alpha val="40000"/>
                    </a:schemeClr>
                  </a:outerShdw>
                </a:effectLst>
              </a:rPr>
              <a:t>Friable soil </a:t>
            </a:r>
            <a:endParaRPr lang="en-NZ" kern="100" dirty="0">
              <a:ln w="0"/>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EA4A843-A7E4-CE11-1E73-BD538EB37363}"/>
              </a:ext>
            </a:extLst>
          </p:cNvPr>
          <p:cNvSpPr txBox="1"/>
          <p:nvPr/>
        </p:nvSpPr>
        <p:spPr>
          <a:xfrm>
            <a:off x="682752" y="2113141"/>
            <a:ext cx="1795272" cy="395173"/>
          </a:xfrm>
          <a:prstGeom prst="rect">
            <a:avLst/>
          </a:prstGeom>
          <a:noFill/>
        </p:spPr>
        <p:txBody>
          <a:bodyPr wrap="square" rtlCol="0">
            <a:spAutoFit/>
          </a:bodyPr>
          <a:lstStyle/>
          <a:p>
            <a:pPr>
              <a:lnSpc>
                <a:spcPct val="115000"/>
              </a:lnSpc>
              <a:spcBef>
                <a:spcPts val="600"/>
              </a:spcBef>
              <a:spcAft>
                <a:spcPts val="600"/>
              </a:spcAft>
              <a:buNone/>
            </a:pPr>
            <a:r>
              <a:rPr lang="en-NZ" kern="100" dirty="0">
                <a:ln w="0"/>
                <a:effectLst>
                  <a:outerShdw blurRad="38100" dist="19050" dir="2700000" algn="tl" rotWithShape="0">
                    <a:schemeClr val="dk1">
                      <a:alpha val="40000"/>
                    </a:schemeClr>
                  </a:outerShdw>
                </a:effectLst>
              </a:rPr>
              <a:t>Pore spaces </a:t>
            </a:r>
            <a:endParaRPr lang="en-NZ" kern="100" dirty="0">
              <a:ln w="0"/>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774A4C9-7CED-8930-5291-F5A13E01D36D}"/>
              </a:ext>
            </a:extLst>
          </p:cNvPr>
          <p:cNvSpPr txBox="1"/>
          <p:nvPr/>
        </p:nvSpPr>
        <p:spPr>
          <a:xfrm>
            <a:off x="755904" y="2506903"/>
            <a:ext cx="1758696" cy="395173"/>
          </a:xfrm>
          <a:prstGeom prst="rect">
            <a:avLst/>
          </a:prstGeom>
          <a:noFill/>
        </p:spPr>
        <p:txBody>
          <a:bodyPr wrap="square" rtlCol="0">
            <a:spAutoFit/>
          </a:bodyPr>
          <a:lstStyle/>
          <a:p>
            <a:pPr>
              <a:lnSpc>
                <a:spcPct val="115000"/>
              </a:lnSpc>
              <a:spcBef>
                <a:spcPts val="600"/>
              </a:spcBef>
              <a:spcAft>
                <a:spcPts val="600"/>
              </a:spcAft>
              <a:buNone/>
            </a:pPr>
            <a:r>
              <a:rPr lang="en-NZ" kern="100" dirty="0">
                <a:ln w="0"/>
                <a:effectLst>
                  <a:outerShdw blurRad="38100" dist="19050" dir="2700000" algn="tl" rotWithShape="0">
                    <a:schemeClr val="dk1">
                      <a:alpha val="40000"/>
                    </a:schemeClr>
                  </a:outerShdw>
                </a:effectLst>
              </a:rPr>
              <a:t>Soil peds </a:t>
            </a:r>
            <a:endParaRPr lang="en-NZ" kern="100" dirty="0">
              <a:ln w="0"/>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F735A64-EFE8-0F79-1983-557599A8373C}"/>
              </a:ext>
            </a:extLst>
          </p:cNvPr>
          <p:cNvSpPr txBox="1"/>
          <p:nvPr/>
        </p:nvSpPr>
        <p:spPr>
          <a:xfrm>
            <a:off x="777240" y="2875656"/>
            <a:ext cx="1737360" cy="395173"/>
          </a:xfrm>
          <a:prstGeom prst="rect">
            <a:avLst/>
          </a:prstGeom>
          <a:noFill/>
        </p:spPr>
        <p:txBody>
          <a:bodyPr wrap="square" rtlCol="0">
            <a:spAutoFit/>
          </a:bodyPr>
          <a:lstStyle/>
          <a:p>
            <a:pPr>
              <a:lnSpc>
                <a:spcPct val="115000"/>
              </a:lnSpc>
              <a:spcBef>
                <a:spcPts val="600"/>
              </a:spcBef>
              <a:spcAft>
                <a:spcPts val="600"/>
              </a:spcAft>
              <a:buNone/>
            </a:pPr>
            <a:r>
              <a:rPr lang="en-NZ" kern="100" dirty="0">
                <a:ln w="0"/>
                <a:effectLst>
                  <a:outerShdw blurRad="38100" dist="19050" dir="2700000" algn="tl" rotWithShape="0">
                    <a:schemeClr val="dk1">
                      <a:alpha val="40000"/>
                    </a:schemeClr>
                  </a:outerShdw>
                </a:effectLst>
              </a:rPr>
              <a:t>Compaction</a:t>
            </a:r>
            <a:r>
              <a:rPr lang="en-NZ" kern="100" dirty="0">
                <a:ln>
                  <a:solidFill>
                    <a:schemeClr val="bg1"/>
                  </a:solidFill>
                </a:ln>
              </a:rPr>
              <a:t> </a:t>
            </a:r>
            <a:endParaRPr lang="en-NZ" kern="100" dirty="0">
              <a:ln>
                <a:solidFill>
                  <a:schemeClr val="bg1"/>
                </a:solidFill>
              </a:ln>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F35CA10-89BB-F2CC-42FF-246D85A159CF}"/>
              </a:ext>
            </a:extLst>
          </p:cNvPr>
          <p:cNvSpPr txBox="1"/>
          <p:nvPr/>
        </p:nvSpPr>
        <p:spPr>
          <a:xfrm>
            <a:off x="755904" y="3294428"/>
            <a:ext cx="1886712" cy="395173"/>
          </a:xfrm>
          <a:prstGeom prst="rect">
            <a:avLst/>
          </a:prstGeom>
          <a:noFill/>
        </p:spPr>
        <p:txBody>
          <a:bodyPr wrap="square" rtlCol="0">
            <a:spAutoFit/>
          </a:bodyPr>
          <a:lstStyle/>
          <a:p>
            <a:pPr>
              <a:lnSpc>
                <a:spcPct val="115000"/>
              </a:lnSpc>
              <a:spcBef>
                <a:spcPts val="600"/>
              </a:spcBef>
              <a:spcAft>
                <a:spcPts val="600"/>
              </a:spcAft>
              <a:buNone/>
            </a:pPr>
            <a:r>
              <a:rPr lang="en-NZ" kern="100" dirty="0">
                <a:ln w="0"/>
                <a:effectLst>
                  <a:outerShdw blurRad="38100" dist="19050" dir="2700000" algn="tl" rotWithShape="0">
                    <a:schemeClr val="dk1">
                      <a:alpha val="40000"/>
                    </a:schemeClr>
                  </a:outerShdw>
                </a:effectLst>
              </a:rPr>
              <a:t>Hydroponics</a:t>
            </a:r>
            <a:endParaRPr lang="en-NZ" kern="100" dirty="0">
              <a:ln w="0"/>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47F1D0EB-BC66-F96B-8464-9822E32C7B7F}"/>
              </a:ext>
            </a:extLst>
          </p:cNvPr>
          <p:cNvSpPr txBox="1"/>
          <p:nvPr/>
        </p:nvSpPr>
        <p:spPr>
          <a:xfrm>
            <a:off x="807720" y="3701721"/>
            <a:ext cx="1834896" cy="395173"/>
          </a:xfrm>
          <a:prstGeom prst="rect">
            <a:avLst/>
          </a:prstGeom>
          <a:noFill/>
        </p:spPr>
        <p:txBody>
          <a:bodyPr wrap="square" rtlCol="0">
            <a:spAutoFit/>
          </a:bodyPr>
          <a:lstStyle/>
          <a:p>
            <a:pPr>
              <a:lnSpc>
                <a:spcPct val="115000"/>
              </a:lnSpc>
              <a:spcBef>
                <a:spcPts val="600"/>
              </a:spcBef>
              <a:spcAft>
                <a:spcPts val="600"/>
              </a:spcAft>
              <a:buNone/>
            </a:pPr>
            <a:r>
              <a:rPr lang="en-NZ" kern="100" dirty="0">
                <a:ln w="0"/>
                <a:effectLst>
                  <a:outerShdw blurRad="38100" dist="19050" dir="2700000" algn="tl" rotWithShape="0">
                    <a:schemeClr val="dk1">
                      <a:alpha val="40000"/>
                    </a:schemeClr>
                  </a:outerShdw>
                </a:effectLst>
              </a:rPr>
              <a:t>Fertigation </a:t>
            </a:r>
            <a:endParaRPr lang="en-NZ" kern="100" dirty="0">
              <a:ln w="0"/>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C0518136-39CD-711E-C28B-953B9D175162}"/>
              </a:ext>
            </a:extLst>
          </p:cNvPr>
          <p:cNvSpPr txBox="1"/>
          <p:nvPr/>
        </p:nvSpPr>
        <p:spPr>
          <a:xfrm>
            <a:off x="777240" y="4077424"/>
            <a:ext cx="1792224" cy="395173"/>
          </a:xfrm>
          <a:prstGeom prst="rect">
            <a:avLst/>
          </a:prstGeom>
          <a:noFill/>
        </p:spPr>
        <p:txBody>
          <a:bodyPr wrap="square" rtlCol="0">
            <a:spAutoFit/>
          </a:bodyPr>
          <a:lstStyle/>
          <a:p>
            <a:pPr>
              <a:lnSpc>
                <a:spcPct val="115000"/>
              </a:lnSpc>
              <a:spcBef>
                <a:spcPts val="600"/>
              </a:spcBef>
              <a:spcAft>
                <a:spcPts val="600"/>
              </a:spcAft>
              <a:buNone/>
            </a:pPr>
            <a:r>
              <a:rPr lang="en-NZ" kern="100" dirty="0">
                <a:ln w="0"/>
                <a:effectLst>
                  <a:outerShdw blurRad="38100" dist="19050" dir="2700000" algn="tl" rotWithShape="0">
                    <a:schemeClr val="dk1">
                      <a:alpha val="40000"/>
                    </a:schemeClr>
                  </a:outerShdw>
                </a:effectLst>
              </a:rPr>
              <a:t>Inert media </a:t>
            </a:r>
            <a:endParaRPr lang="en-NZ" kern="100" dirty="0">
              <a:ln w="0"/>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0A6BBAB8-E431-F343-A43C-7EB929DB6A90}"/>
              </a:ext>
            </a:extLst>
          </p:cNvPr>
          <p:cNvSpPr txBox="1"/>
          <p:nvPr/>
        </p:nvSpPr>
        <p:spPr>
          <a:xfrm>
            <a:off x="838200" y="4451262"/>
            <a:ext cx="1804416" cy="395173"/>
          </a:xfrm>
          <a:prstGeom prst="rect">
            <a:avLst/>
          </a:prstGeom>
          <a:noFill/>
        </p:spPr>
        <p:txBody>
          <a:bodyPr wrap="square" rtlCol="0">
            <a:spAutoFit/>
          </a:bodyPr>
          <a:lstStyle/>
          <a:p>
            <a:pPr>
              <a:lnSpc>
                <a:spcPct val="115000"/>
              </a:lnSpc>
              <a:spcBef>
                <a:spcPts val="600"/>
              </a:spcBef>
              <a:spcAft>
                <a:spcPts val="600"/>
              </a:spcAft>
              <a:buNone/>
            </a:pPr>
            <a:r>
              <a:rPr lang="en-NZ" kern="100" dirty="0">
                <a:ln w="0"/>
                <a:effectLst>
                  <a:outerShdw blurRad="38100" dist="19050" dir="2700000" algn="tl" rotWithShape="0">
                    <a:schemeClr val="dk1">
                      <a:alpha val="40000"/>
                    </a:schemeClr>
                  </a:outerShdw>
                </a:effectLst>
              </a:rPr>
              <a:t>Rockwool</a:t>
            </a:r>
            <a:endParaRPr lang="en-NZ" kern="100" dirty="0">
              <a:ln w="0"/>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30694EEB-3BD3-E305-4765-C529F4CF2EA3}"/>
              </a:ext>
            </a:extLst>
          </p:cNvPr>
          <p:cNvSpPr txBox="1"/>
          <p:nvPr/>
        </p:nvSpPr>
        <p:spPr>
          <a:xfrm>
            <a:off x="809244" y="4822584"/>
            <a:ext cx="1833372" cy="395173"/>
          </a:xfrm>
          <a:prstGeom prst="rect">
            <a:avLst/>
          </a:prstGeom>
          <a:noFill/>
        </p:spPr>
        <p:txBody>
          <a:bodyPr wrap="square" rtlCol="0">
            <a:spAutoFit/>
          </a:bodyPr>
          <a:lstStyle/>
          <a:p>
            <a:pPr>
              <a:lnSpc>
                <a:spcPct val="115000"/>
              </a:lnSpc>
              <a:spcBef>
                <a:spcPts val="600"/>
              </a:spcBef>
              <a:spcAft>
                <a:spcPts val="600"/>
              </a:spcAft>
              <a:buNone/>
            </a:pPr>
            <a:r>
              <a:rPr lang="en-NZ" kern="100" dirty="0">
                <a:ln w="0"/>
                <a:effectLst>
                  <a:outerShdw blurRad="38100" dist="19050" dir="2700000" algn="tl" rotWithShape="0">
                    <a:schemeClr val="dk1">
                      <a:alpha val="40000"/>
                    </a:schemeClr>
                  </a:outerShdw>
                </a:effectLst>
              </a:rPr>
              <a:t>Coconut fibre</a:t>
            </a:r>
            <a:endParaRPr lang="en-NZ" kern="100" dirty="0">
              <a:ln w="0"/>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91018065-BDDD-E425-EAE3-0FAFF2862E2A}"/>
              </a:ext>
            </a:extLst>
          </p:cNvPr>
          <p:cNvSpPr txBox="1"/>
          <p:nvPr/>
        </p:nvSpPr>
        <p:spPr>
          <a:xfrm>
            <a:off x="838200" y="5172571"/>
            <a:ext cx="1804416" cy="395173"/>
          </a:xfrm>
          <a:prstGeom prst="rect">
            <a:avLst/>
          </a:prstGeom>
          <a:noFill/>
        </p:spPr>
        <p:txBody>
          <a:bodyPr wrap="square" rtlCol="0">
            <a:spAutoFit/>
          </a:bodyPr>
          <a:lstStyle/>
          <a:p>
            <a:pPr>
              <a:lnSpc>
                <a:spcPct val="115000"/>
              </a:lnSpc>
              <a:spcBef>
                <a:spcPts val="600"/>
              </a:spcBef>
              <a:spcAft>
                <a:spcPts val="600"/>
              </a:spcAft>
              <a:buNone/>
            </a:pPr>
            <a:r>
              <a:rPr lang="en-NZ" kern="100" dirty="0">
                <a:ln w="0"/>
                <a:effectLst>
                  <a:outerShdw blurRad="38100" dist="19050" dir="2700000" algn="tl" rotWithShape="0">
                    <a:schemeClr val="dk1">
                      <a:alpha val="40000"/>
                    </a:schemeClr>
                  </a:outerShdw>
                </a:effectLst>
              </a:rPr>
              <a:t>Pumice</a:t>
            </a:r>
            <a:endParaRPr lang="en-NZ" kern="100" dirty="0">
              <a:ln w="0"/>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4A71A3B8-2402-CE7F-04E8-E660A221D559}"/>
              </a:ext>
            </a:extLst>
          </p:cNvPr>
          <p:cNvSpPr txBox="1"/>
          <p:nvPr/>
        </p:nvSpPr>
        <p:spPr>
          <a:xfrm>
            <a:off x="858012" y="5543893"/>
            <a:ext cx="1833372" cy="395173"/>
          </a:xfrm>
          <a:prstGeom prst="rect">
            <a:avLst/>
          </a:prstGeom>
          <a:noFill/>
        </p:spPr>
        <p:txBody>
          <a:bodyPr wrap="square" rtlCol="0">
            <a:spAutoFit/>
          </a:bodyPr>
          <a:lstStyle/>
          <a:p>
            <a:pPr>
              <a:lnSpc>
                <a:spcPct val="115000"/>
              </a:lnSpc>
              <a:spcBef>
                <a:spcPts val="600"/>
              </a:spcBef>
              <a:spcAft>
                <a:spcPts val="600"/>
              </a:spcAft>
              <a:buNone/>
            </a:pPr>
            <a:r>
              <a:rPr lang="en-NZ" kern="100" dirty="0">
                <a:ln w="0"/>
                <a:effectLst>
                  <a:outerShdw blurRad="38100" dist="19050" dir="2700000" algn="tl" rotWithShape="0">
                    <a:schemeClr val="dk1">
                      <a:alpha val="40000"/>
                    </a:schemeClr>
                  </a:outerShdw>
                </a:effectLst>
              </a:rPr>
              <a:t>Organic matter </a:t>
            </a:r>
            <a:endParaRPr lang="en-NZ" kern="100" dirty="0">
              <a:ln w="0"/>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79649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0FCDB-2358-34EE-8DD1-E69D49A439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F10017-EFBE-ECFB-C3C7-2D2A446F8ED9}"/>
              </a:ext>
            </a:extLst>
          </p:cNvPr>
          <p:cNvSpPr>
            <a:spLocks noGrp="1"/>
          </p:cNvSpPr>
          <p:nvPr>
            <p:ph type="title"/>
          </p:nvPr>
        </p:nvSpPr>
        <p:spPr/>
        <p:txBody>
          <a:bodyPr>
            <a:normAutofit fontScale="90000"/>
          </a:bodyPr>
          <a:lstStyle/>
          <a:p>
            <a:br>
              <a:rPr lang="en-NZ" b="1" dirty="0"/>
            </a:br>
            <a:r>
              <a:rPr lang="en-NZ" sz="2200" b="1" dirty="0"/>
              <a:t>Activity 1: Drag and drop the term to match soil and growing media definitions</a:t>
            </a:r>
            <a:br>
              <a:rPr lang="en-NZ" sz="2200" b="1" dirty="0"/>
            </a:br>
            <a:r>
              <a:rPr lang="en-NZ" sz="2200" b="1" dirty="0"/>
              <a:t>Answer</a:t>
            </a:r>
            <a:br>
              <a:rPr lang="en-NZ" sz="2200" b="1" dirty="0"/>
            </a:br>
            <a:endParaRPr lang="en-NZ" sz="2200" dirty="0"/>
          </a:p>
        </p:txBody>
      </p:sp>
      <p:graphicFrame>
        <p:nvGraphicFramePr>
          <p:cNvPr id="4" name="Table 3">
            <a:extLst>
              <a:ext uri="{FF2B5EF4-FFF2-40B4-BE49-F238E27FC236}">
                <a16:creationId xmlns:a16="http://schemas.microsoft.com/office/drawing/2014/main" id="{D8F81656-EC4E-62AE-454D-A338BF042D52}"/>
              </a:ext>
            </a:extLst>
          </p:cNvPr>
          <p:cNvGraphicFramePr>
            <a:graphicFrameLocks noGrp="1"/>
          </p:cNvGraphicFramePr>
          <p:nvPr>
            <p:extLst>
              <p:ext uri="{D42A27DB-BD31-4B8C-83A1-F6EECF244321}">
                <p14:modId xmlns:p14="http://schemas.microsoft.com/office/powerpoint/2010/main" val="200133857"/>
              </p:ext>
            </p:extLst>
          </p:nvPr>
        </p:nvGraphicFramePr>
        <p:xfrm>
          <a:off x="2039113" y="1468247"/>
          <a:ext cx="8540496" cy="4883955"/>
        </p:xfrm>
        <a:graphic>
          <a:graphicData uri="http://schemas.openxmlformats.org/drawingml/2006/table">
            <a:tbl>
              <a:tblPr firstRow="1" firstCol="1" bandRow="1">
                <a:tableStyleId>{F5AB1C69-6EDB-4FF4-983F-18BD219EF322}</a:tableStyleId>
              </a:tblPr>
              <a:tblGrid>
                <a:gridCol w="1773214">
                  <a:extLst>
                    <a:ext uri="{9D8B030D-6E8A-4147-A177-3AD203B41FA5}">
                      <a16:colId xmlns:a16="http://schemas.microsoft.com/office/drawing/2014/main" val="3645891976"/>
                    </a:ext>
                  </a:extLst>
                </a:gridCol>
                <a:gridCol w="6767282">
                  <a:extLst>
                    <a:ext uri="{9D8B030D-6E8A-4147-A177-3AD203B41FA5}">
                      <a16:colId xmlns:a16="http://schemas.microsoft.com/office/drawing/2014/main" val="1296417098"/>
                    </a:ext>
                  </a:extLst>
                </a:gridCol>
              </a:tblGrid>
              <a:tr h="377738">
                <a:tc>
                  <a:txBody>
                    <a:bodyPr/>
                    <a:lstStyle/>
                    <a:p>
                      <a:pPr algn="ctr">
                        <a:lnSpc>
                          <a:spcPct val="115000"/>
                        </a:lnSpc>
                        <a:spcBef>
                          <a:spcPts val="600"/>
                        </a:spcBef>
                        <a:spcAft>
                          <a:spcPts val="600"/>
                        </a:spcAft>
                        <a:buNone/>
                      </a:pPr>
                      <a:r>
                        <a:rPr lang="en-NZ" sz="1600" kern="100" dirty="0">
                          <a:effectLst/>
                        </a:rPr>
                        <a:t>Term</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15000"/>
                        </a:lnSpc>
                        <a:spcBef>
                          <a:spcPts val="600"/>
                        </a:spcBef>
                        <a:spcAft>
                          <a:spcPts val="600"/>
                        </a:spcAft>
                        <a:buNone/>
                      </a:pPr>
                      <a:r>
                        <a:rPr lang="en-NZ" sz="1600" b="1" dirty="0"/>
                        <a:t>Growing Media </a:t>
                      </a:r>
                      <a:r>
                        <a:rPr lang="en-NZ" sz="1600" kern="100" dirty="0">
                          <a:effectLst/>
                        </a:rPr>
                        <a:t>Definitions</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5374225"/>
                  </a:ext>
                </a:extLst>
              </a:tr>
              <a:tr h="377738">
                <a:tc>
                  <a:txBody>
                    <a:bodyPr/>
                    <a:lstStyle/>
                    <a:p>
                      <a:pPr>
                        <a:lnSpc>
                          <a:spcPct val="115000"/>
                        </a:lnSpc>
                        <a:spcBef>
                          <a:spcPts val="600"/>
                        </a:spcBef>
                        <a:spcAft>
                          <a:spcPts val="600"/>
                        </a:spcAft>
                        <a:buNone/>
                      </a:pPr>
                      <a:r>
                        <a:rPr lang="en-NZ" sz="1600" b="0" kern="1200" dirty="0">
                          <a:solidFill>
                            <a:schemeClr val="tx1"/>
                          </a:solidFill>
                          <a:effectLst/>
                          <a:latin typeface="+mn-lt"/>
                          <a:ea typeface="+mn-ea"/>
                          <a:cs typeface="+mn-cs"/>
                        </a:rPr>
                        <a:t>Pore spaces </a:t>
                      </a:r>
                      <a:endParaRPr lang="en-NZ" sz="1600" b="0" kern="100" dirty="0">
                        <a:ln>
                          <a:solidFill>
                            <a:schemeClr val="bg1"/>
                          </a:solid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buNone/>
                      </a:pPr>
                      <a:r>
                        <a:rPr lang="en-NZ" sz="1600" kern="100" dirty="0">
                          <a:effectLst/>
                        </a:rPr>
                        <a:t>Spaces in soil that hold air and water</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44183760"/>
                  </a:ext>
                </a:extLst>
              </a:tr>
              <a:tr h="462200">
                <a:tc>
                  <a:txBody>
                    <a:bodyPr/>
                    <a:lstStyle/>
                    <a:p>
                      <a:pPr algn="l">
                        <a:lnSpc>
                          <a:spcPct val="115000"/>
                        </a:lnSpc>
                        <a:spcBef>
                          <a:spcPts val="600"/>
                        </a:spcBef>
                        <a:spcAft>
                          <a:spcPts val="600"/>
                        </a:spcAft>
                        <a:buNone/>
                      </a:pPr>
                      <a:r>
                        <a:rPr lang="en-NZ" sz="1600" b="0" kern="1200" dirty="0">
                          <a:solidFill>
                            <a:schemeClr val="tx1"/>
                          </a:solidFill>
                          <a:effectLst/>
                          <a:latin typeface="+mn-lt"/>
                          <a:ea typeface="+mn-ea"/>
                          <a:cs typeface="+mn-cs"/>
                        </a:rPr>
                        <a:t>Hydroponics</a:t>
                      </a:r>
                      <a:endParaRPr lang="en-NZ" sz="16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buNone/>
                      </a:pPr>
                      <a:r>
                        <a:rPr lang="en-NZ" sz="1600" kern="100" dirty="0">
                          <a:effectLst/>
                        </a:rPr>
                        <a:t>A growing system where plants are grown without soil</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21817095"/>
                  </a:ext>
                </a:extLst>
              </a:tr>
              <a:tr h="377738">
                <a:tc>
                  <a:txBody>
                    <a:bodyPr/>
                    <a:lstStyle/>
                    <a:p>
                      <a:pPr>
                        <a:lnSpc>
                          <a:spcPct val="115000"/>
                        </a:lnSpc>
                        <a:spcBef>
                          <a:spcPts val="600"/>
                        </a:spcBef>
                        <a:spcAft>
                          <a:spcPts val="600"/>
                        </a:spcAft>
                        <a:buNone/>
                      </a:pPr>
                      <a:r>
                        <a:rPr lang="en-NZ" sz="1600" b="0" kern="1200" dirty="0">
                          <a:solidFill>
                            <a:schemeClr val="tx1"/>
                          </a:solidFill>
                          <a:effectLst/>
                          <a:latin typeface="+mn-lt"/>
                          <a:ea typeface="+mn-ea"/>
                          <a:cs typeface="+mn-cs"/>
                        </a:rPr>
                        <a:t>Friable soil </a:t>
                      </a:r>
                      <a:endParaRPr lang="en-NZ" sz="1600" b="0" kern="100" dirty="0">
                        <a:ln>
                          <a:solidFill>
                            <a:schemeClr val="bg1"/>
                          </a:solid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buNone/>
                      </a:pPr>
                      <a:r>
                        <a:rPr lang="en-NZ" sz="1600" kern="100" dirty="0">
                          <a:effectLst/>
                        </a:rPr>
                        <a:t>Crumbly soil that is easy to work and ideal for root growth</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96978553"/>
                  </a:ext>
                </a:extLst>
              </a:tr>
              <a:tr h="377738">
                <a:tc>
                  <a:txBody>
                    <a:bodyPr/>
                    <a:lstStyle/>
                    <a:p>
                      <a:pPr>
                        <a:lnSpc>
                          <a:spcPct val="115000"/>
                        </a:lnSpc>
                        <a:spcBef>
                          <a:spcPts val="600"/>
                        </a:spcBef>
                        <a:spcAft>
                          <a:spcPts val="600"/>
                        </a:spcAft>
                        <a:buNone/>
                      </a:pPr>
                      <a:r>
                        <a:rPr lang="en-NZ" sz="1600" b="0" kern="1200" dirty="0">
                          <a:solidFill>
                            <a:schemeClr val="tx1"/>
                          </a:solidFill>
                          <a:effectLst/>
                          <a:latin typeface="+mn-lt"/>
                          <a:ea typeface="+mn-ea"/>
                          <a:cs typeface="+mn-cs"/>
                        </a:rPr>
                        <a:t>Soil peds </a:t>
                      </a:r>
                      <a:endParaRPr lang="en-NZ" sz="1600" b="0" kern="100" dirty="0">
                        <a:ln>
                          <a:solidFill>
                            <a:schemeClr val="bg1"/>
                          </a:solid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buNone/>
                      </a:pPr>
                      <a:r>
                        <a:rPr lang="en-NZ" sz="1600" kern="100">
                          <a:effectLst/>
                        </a:rPr>
                        <a:t>Small clumps of soil particles grouped together</a:t>
                      </a:r>
                      <a:endParaRPr lang="en-NZ"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00820762"/>
                  </a:ext>
                </a:extLst>
              </a:tr>
              <a:tr h="377738">
                <a:tc>
                  <a:txBody>
                    <a:bodyPr/>
                    <a:lstStyle/>
                    <a:p>
                      <a:pPr>
                        <a:lnSpc>
                          <a:spcPct val="115000"/>
                        </a:lnSpc>
                        <a:spcBef>
                          <a:spcPts val="600"/>
                        </a:spcBef>
                        <a:spcAft>
                          <a:spcPts val="600"/>
                        </a:spcAft>
                        <a:buNone/>
                      </a:pPr>
                      <a:r>
                        <a:rPr lang="en-NZ" sz="1600" b="0" kern="1200" dirty="0">
                          <a:solidFill>
                            <a:schemeClr val="tx1"/>
                          </a:solidFill>
                          <a:effectLst/>
                          <a:latin typeface="+mn-lt"/>
                          <a:ea typeface="+mn-ea"/>
                          <a:cs typeface="+mn-cs"/>
                        </a:rPr>
                        <a:t>Inert media </a:t>
                      </a:r>
                      <a:endParaRPr lang="en-NZ" sz="1600" b="0" kern="100" dirty="0">
                        <a:ln>
                          <a:solidFill>
                            <a:schemeClr val="bg1"/>
                          </a:solid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buNone/>
                      </a:pPr>
                      <a:r>
                        <a:rPr lang="en-NZ" sz="1600" kern="100" dirty="0">
                          <a:effectLst/>
                        </a:rPr>
                        <a:t>Material that does not supply nutrients on its own</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43793995"/>
                  </a:ext>
                </a:extLst>
              </a:tr>
              <a:tr h="377738">
                <a:tc>
                  <a:txBody>
                    <a:bodyPr/>
                    <a:lstStyle/>
                    <a:p>
                      <a:pPr>
                        <a:lnSpc>
                          <a:spcPct val="115000"/>
                        </a:lnSpc>
                        <a:spcBef>
                          <a:spcPts val="600"/>
                        </a:spcBef>
                        <a:spcAft>
                          <a:spcPts val="600"/>
                        </a:spcAft>
                        <a:buNone/>
                      </a:pPr>
                      <a:r>
                        <a:rPr lang="en-NZ" sz="1600" b="0" kern="1200" dirty="0">
                          <a:solidFill>
                            <a:schemeClr val="tx1"/>
                          </a:solidFill>
                          <a:effectLst/>
                          <a:latin typeface="+mn-lt"/>
                          <a:ea typeface="+mn-ea"/>
                          <a:cs typeface="+mn-cs"/>
                        </a:rPr>
                        <a:t>Fertigation</a:t>
                      </a:r>
                      <a:endParaRPr lang="en-NZ" sz="1600" b="0" kern="100" dirty="0">
                        <a:ln>
                          <a:solidFill>
                            <a:schemeClr val="bg1"/>
                          </a:solid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buNone/>
                      </a:pPr>
                      <a:r>
                        <a:rPr lang="en-NZ" sz="1600" kern="100" dirty="0">
                          <a:effectLst/>
                        </a:rPr>
                        <a:t>Delivery of nutrients through irrigation water</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79086080"/>
                  </a:ext>
                </a:extLst>
              </a:tr>
              <a:tr h="377738">
                <a:tc>
                  <a:txBody>
                    <a:bodyPr/>
                    <a:lstStyle/>
                    <a:p>
                      <a:pPr>
                        <a:lnSpc>
                          <a:spcPct val="115000"/>
                        </a:lnSpc>
                        <a:spcBef>
                          <a:spcPts val="600"/>
                        </a:spcBef>
                        <a:spcAft>
                          <a:spcPts val="600"/>
                        </a:spcAft>
                        <a:buNone/>
                      </a:pPr>
                      <a:r>
                        <a:rPr lang="en-NZ" sz="1600" b="0" kern="1200" dirty="0">
                          <a:solidFill>
                            <a:schemeClr val="tx1"/>
                          </a:solidFill>
                          <a:effectLst/>
                          <a:latin typeface="+mn-lt"/>
                          <a:ea typeface="+mn-ea"/>
                          <a:cs typeface="+mn-cs"/>
                        </a:rPr>
                        <a:t>Pumice</a:t>
                      </a:r>
                      <a:endParaRPr lang="en-NZ" sz="16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buNone/>
                      </a:pPr>
                      <a:r>
                        <a:rPr lang="en-NZ" sz="1600" kern="100" dirty="0">
                          <a:effectLst/>
                        </a:rPr>
                        <a:t>A lightweight volcanic material that improves drainage</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79081189"/>
                  </a:ext>
                </a:extLst>
              </a:tr>
              <a:tr h="377738">
                <a:tc>
                  <a:txBody>
                    <a:bodyPr/>
                    <a:lstStyle/>
                    <a:p>
                      <a:pPr>
                        <a:lnSpc>
                          <a:spcPct val="115000"/>
                        </a:lnSpc>
                        <a:spcBef>
                          <a:spcPts val="600"/>
                        </a:spcBef>
                        <a:spcAft>
                          <a:spcPts val="600"/>
                        </a:spcAft>
                        <a:buNone/>
                      </a:pPr>
                      <a:r>
                        <a:rPr lang="en-NZ" sz="1600" b="0" kern="1200" dirty="0">
                          <a:solidFill>
                            <a:schemeClr val="tx1"/>
                          </a:solidFill>
                          <a:effectLst/>
                          <a:latin typeface="+mn-lt"/>
                          <a:ea typeface="+mn-ea"/>
                          <a:cs typeface="+mn-cs"/>
                        </a:rPr>
                        <a:t>Soil structure</a:t>
                      </a:r>
                      <a:endParaRPr lang="en-NZ" sz="1600" b="0" kern="100" dirty="0">
                        <a:ln>
                          <a:solidFill>
                            <a:schemeClr val="bg1"/>
                          </a:solid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buNone/>
                      </a:pPr>
                      <a:r>
                        <a:rPr lang="en-NZ" sz="1600" kern="100" dirty="0">
                          <a:effectLst/>
                        </a:rPr>
                        <a:t>The arrangement of soil particles into clumps</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80239376"/>
                  </a:ext>
                </a:extLst>
              </a:tr>
              <a:tr h="377738">
                <a:tc>
                  <a:txBody>
                    <a:bodyPr/>
                    <a:lstStyle/>
                    <a:p>
                      <a:pPr>
                        <a:lnSpc>
                          <a:spcPct val="115000"/>
                        </a:lnSpc>
                        <a:spcBef>
                          <a:spcPts val="600"/>
                        </a:spcBef>
                        <a:spcAft>
                          <a:spcPts val="600"/>
                        </a:spcAft>
                        <a:buNone/>
                      </a:pPr>
                      <a:r>
                        <a:rPr lang="en-NZ" sz="1600" b="0" kern="1200" dirty="0">
                          <a:solidFill>
                            <a:schemeClr val="tx1"/>
                          </a:solidFill>
                          <a:effectLst/>
                          <a:latin typeface="+mn-lt"/>
                          <a:ea typeface="+mn-ea"/>
                          <a:cs typeface="+mn-cs"/>
                        </a:rPr>
                        <a:t>Rockwool </a:t>
                      </a:r>
                      <a:endParaRPr lang="en-NZ" sz="1600" b="0" kern="100" dirty="0">
                        <a:ln>
                          <a:solidFill>
                            <a:schemeClr val="bg1"/>
                          </a:solid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buNone/>
                      </a:pPr>
                      <a:r>
                        <a:rPr lang="en-NZ" sz="1600" kern="100" dirty="0">
                          <a:effectLst/>
                        </a:rPr>
                        <a:t>A sterile growing medium with high water-holding capacity</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40673772"/>
                  </a:ext>
                </a:extLst>
              </a:tr>
              <a:tr h="377738">
                <a:tc>
                  <a:txBody>
                    <a:bodyPr/>
                    <a:lstStyle/>
                    <a:p>
                      <a:pPr>
                        <a:lnSpc>
                          <a:spcPct val="115000"/>
                        </a:lnSpc>
                        <a:spcBef>
                          <a:spcPts val="600"/>
                        </a:spcBef>
                        <a:spcAft>
                          <a:spcPts val="600"/>
                        </a:spcAft>
                        <a:buNone/>
                      </a:pPr>
                      <a:r>
                        <a:rPr lang="en-NZ" sz="1600" b="0" kern="1200" dirty="0">
                          <a:solidFill>
                            <a:schemeClr val="tx1"/>
                          </a:solidFill>
                          <a:effectLst/>
                          <a:latin typeface="+mn-lt"/>
                          <a:ea typeface="+mn-ea"/>
                          <a:cs typeface="+mn-cs"/>
                        </a:rPr>
                        <a:t>Organic matter </a:t>
                      </a:r>
                      <a:endParaRPr lang="en-NZ" sz="1600" b="0" kern="100" dirty="0">
                        <a:ln>
                          <a:solidFill>
                            <a:schemeClr val="bg1"/>
                          </a:solid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buNone/>
                      </a:pPr>
                      <a:r>
                        <a:rPr lang="en-NZ" sz="1600" kern="100" dirty="0">
                          <a:effectLst/>
                        </a:rPr>
                        <a:t>Plant and animal material that improves soil fertility</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56343773"/>
                  </a:ext>
                </a:extLst>
              </a:tr>
              <a:tr h="377738">
                <a:tc>
                  <a:txBody>
                    <a:bodyPr/>
                    <a:lstStyle/>
                    <a:p>
                      <a:pPr>
                        <a:lnSpc>
                          <a:spcPct val="115000"/>
                        </a:lnSpc>
                        <a:spcBef>
                          <a:spcPts val="600"/>
                        </a:spcBef>
                        <a:spcAft>
                          <a:spcPts val="600"/>
                        </a:spcAft>
                        <a:buNone/>
                      </a:pPr>
                      <a:r>
                        <a:rPr lang="en-NZ" sz="1600" b="0" kern="1200" dirty="0">
                          <a:solidFill>
                            <a:schemeClr val="tx1"/>
                          </a:solidFill>
                          <a:effectLst/>
                          <a:latin typeface="+mn-lt"/>
                          <a:ea typeface="+mn-ea"/>
                          <a:cs typeface="+mn-cs"/>
                        </a:rPr>
                        <a:t>Coconut fibre </a:t>
                      </a:r>
                      <a:endParaRPr lang="en-NZ" sz="1600" b="0" kern="100" dirty="0">
                        <a:ln>
                          <a:solidFill>
                            <a:schemeClr val="bg1"/>
                          </a:solid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buNone/>
                      </a:pPr>
                      <a:r>
                        <a:rPr lang="en-NZ" sz="1600" kern="100" dirty="0">
                          <a:effectLst/>
                        </a:rPr>
                        <a:t>A renewable growing medium made from coconut husks</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98901639"/>
                  </a:ext>
                </a:extLst>
              </a:tr>
              <a:tr h="0">
                <a:tc>
                  <a:txBody>
                    <a:bodyPr/>
                    <a:lstStyle/>
                    <a:p>
                      <a:pPr>
                        <a:lnSpc>
                          <a:spcPct val="115000"/>
                        </a:lnSpc>
                        <a:spcBef>
                          <a:spcPts val="600"/>
                        </a:spcBef>
                        <a:spcAft>
                          <a:spcPts val="600"/>
                        </a:spcAft>
                        <a:buNone/>
                      </a:pPr>
                      <a:r>
                        <a:rPr lang="en-NZ" sz="1600" b="0" kern="1200" dirty="0">
                          <a:solidFill>
                            <a:schemeClr val="tx1"/>
                          </a:solidFill>
                          <a:effectLst/>
                          <a:latin typeface="+mn-lt"/>
                          <a:ea typeface="+mn-ea"/>
                          <a:cs typeface="+mn-cs"/>
                        </a:rPr>
                        <a:t>Compaction </a:t>
                      </a:r>
                      <a:endParaRPr lang="en-NZ" sz="1600" b="0" kern="100" dirty="0">
                        <a:ln>
                          <a:solidFill>
                            <a:schemeClr val="bg1"/>
                          </a:solid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buNone/>
                      </a:pPr>
                      <a:r>
                        <a:rPr lang="en-NZ" sz="1600" kern="100" dirty="0">
                          <a:effectLst/>
                        </a:rPr>
                        <a:t>When soil becomes dense and hard, reducing air spaces</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27876104"/>
                  </a:ext>
                </a:extLst>
              </a:tr>
            </a:tbl>
          </a:graphicData>
        </a:graphic>
      </p:graphicFrame>
    </p:spTree>
    <p:extLst>
      <p:ext uri="{BB962C8B-B14F-4D97-AF65-F5344CB8AC3E}">
        <p14:creationId xmlns:p14="http://schemas.microsoft.com/office/powerpoint/2010/main" val="3112780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E46CF-9372-3D5F-E85A-3F84EF01B7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F363EE-6BC8-65E6-3D17-826154012009}"/>
              </a:ext>
            </a:extLst>
          </p:cNvPr>
          <p:cNvSpPr>
            <a:spLocks noGrp="1"/>
          </p:cNvSpPr>
          <p:nvPr>
            <p:ph type="title"/>
          </p:nvPr>
        </p:nvSpPr>
        <p:spPr/>
        <p:txBody>
          <a:bodyPr>
            <a:normAutofit/>
          </a:bodyPr>
          <a:lstStyle/>
          <a:p>
            <a:r>
              <a:rPr lang="en-NZ" b="1" dirty="0"/>
              <a:t>Activity 2: What makes good soil? </a:t>
            </a:r>
            <a:br>
              <a:rPr lang="en-NZ" dirty="0"/>
            </a:br>
            <a:endParaRPr lang="en-NZ" dirty="0"/>
          </a:p>
        </p:txBody>
      </p:sp>
      <p:sp>
        <p:nvSpPr>
          <p:cNvPr id="3" name="Content Placeholder 2">
            <a:extLst>
              <a:ext uri="{FF2B5EF4-FFF2-40B4-BE49-F238E27FC236}">
                <a16:creationId xmlns:a16="http://schemas.microsoft.com/office/drawing/2014/main" id="{A0C3ABD4-220F-D028-14EA-2E479EE764A2}"/>
              </a:ext>
            </a:extLst>
          </p:cNvPr>
          <p:cNvSpPr>
            <a:spLocks noGrp="1"/>
          </p:cNvSpPr>
          <p:nvPr>
            <p:ph idx="1"/>
          </p:nvPr>
        </p:nvSpPr>
        <p:spPr>
          <a:xfrm>
            <a:off x="838200" y="1834769"/>
            <a:ext cx="10515600" cy="4351338"/>
          </a:xfrm>
        </p:spPr>
        <p:txBody>
          <a:bodyPr>
            <a:normAutofit/>
          </a:bodyPr>
          <a:lstStyle/>
          <a:p>
            <a:pPr marL="514350" indent="-514350">
              <a:buFont typeface="+mj-lt"/>
              <a:buAutoNum type="arabicPeriod"/>
            </a:pPr>
            <a:r>
              <a:rPr lang="en-NZ" sz="2200" dirty="0"/>
              <a:t>Which words in the box describe good soil for growing vegetables.</a:t>
            </a:r>
          </a:p>
          <a:p>
            <a:pPr marL="514350" indent="-514350">
              <a:buFont typeface="+mj-lt"/>
              <a:buAutoNum type="arabicPeriod"/>
            </a:pPr>
            <a:endParaRPr lang="en-NZ" sz="2200" dirty="0"/>
          </a:p>
          <a:p>
            <a:pPr marL="514350" indent="-514350">
              <a:buFont typeface="+mj-lt"/>
              <a:buAutoNum type="arabicPeriod"/>
            </a:pPr>
            <a:endParaRPr lang="en-NZ" sz="2200" dirty="0"/>
          </a:p>
          <a:p>
            <a:pPr marL="514350" lvl="0" indent="-514350">
              <a:buFont typeface="+mj-lt"/>
              <a:buAutoNum type="arabicPeriod"/>
            </a:pPr>
            <a:r>
              <a:rPr lang="en-NZ" sz="2200" dirty="0"/>
              <a:t>What does friable soil mean?</a:t>
            </a:r>
          </a:p>
          <a:p>
            <a:pPr marL="514350" lvl="0" indent="-514350">
              <a:buFont typeface="+mj-lt"/>
              <a:buAutoNum type="arabicPeriod"/>
            </a:pPr>
            <a:r>
              <a:rPr lang="en-NZ" sz="2200" dirty="0"/>
              <a:t>Why do plants grow better in soil with pore spaces?</a:t>
            </a:r>
          </a:p>
          <a:p>
            <a:pPr marL="514350" lvl="0" indent="-514350">
              <a:buFont typeface="+mj-lt"/>
              <a:buAutoNum type="arabicPeriod"/>
            </a:pPr>
            <a:r>
              <a:rPr lang="en-NZ" sz="2200" dirty="0"/>
              <a:t>Draw a picture of healthy soil.</a:t>
            </a:r>
          </a:p>
          <a:p>
            <a:pPr marL="457200" lvl="1" indent="0">
              <a:buNone/>
            </a:pPr>
            <a:r>
              <a:rPr lang="en-NZ" sz="1800" dirty="0"/>
              <a:t>Label:</a:t>
            </a:r>
          </a:p>
          <a:p>
            <a:pPr lvl="1"/>
            <a:r>
              <a:rPr lang="en-NZ" sz="1800" dirty="0"/>
              <a:t>soil crumbs (peds)</a:t>
            </a:r>
          </a:p>
          <a:p>
            <a:pPr lvl="1"/>
            <a:r>
              <a:rPr lang="en-NZ" sz="1800" dirty="0"/>
              <a:t>plant roots</a:t>
            </a:r>
          </a:p>
          <a:p>
            <a:pPr lvl="1"/>
            <a:r>
              <a:rPr lang="en-NZ" sz="1800" dirty="0"/>
              <a:t>air spaces</a:t>
            </a:r>
          </a:p>
          <a:p>
            <a:pPr lvl="1"/>
            <a:r>
              <a:rPr lang="en-NZ" sz="1800" dirty="0"/>
              <a:t>water</a:t>
            </a:r>
          </a:p>
          <a:p>
            <a:pPr marL="514350" indent="-514350">
              <a:buFont typeface="+mj-lt"/>
              <a:buAutoNum type="arabicPeriod"/>
            </a:pPr>
            <a:endParaRPr lang="en-NZ" dirty="0"/>
          </a:p>
        </p:txBody>
      </p:sp>
      <p:sp>
        <p:nvSpPr>
          <p:cNvPr id="4" name="Text Box 2">
            <a:extLst>
              <a:ext uri="{FF2B5EF4-FFF2-40B4-BE49-F238E27FC236}">
                <a16:creationId xmlns:a16="http://schemas.microsoft.com/office/drawing/2014/main" id="{73598065-A347-8B61-A6BB-84DA1EBEC101}"/>
              </a:ext>
            </a:extLst>
          </p:cNvPr>
          <p:cNvSpPr txBox="1">
            <a:spLocks noChangeArrowheads="1"/>
          </p:cNvSpPr>
          <p:nvPr/>
        </p:nvSpPr>
        <p:spPr bwMode="auto">
          <a:xfrm>
            <a:off x="1638300" y="2277809"/>
            <a:ext cx="9810750" cy="600075"/>
          </a:xfrm>
          <a:prstGeom prst="rect">
            <a:avLst/>
          </a:prstGeom>
          <a:solidFill>
            <a:schemeClr val="accent3">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600"/>
              </a:spcAft>
              <a:buNone/>
            </a:pPr>
            <a:r>
              <a:rPr lang="en-NZ" kern="100" dirty="0">
                <a:effectLst/>
                <a:latin typeface="Aptos" panose="020B0004020202020204" pitchFamily="34" charset="0"/>
                <a:ea typeface="Aptos" panose="020B0004020202020204" pitchFamily="34" charset="0"/>
                <a:cs typeface="Times New Roman" panose="02020603050405020304" pitchFamily="18" charset="0"/>
              </a:rPr>
              <a:t>hard, friable, fertile, dry like dust, free-draining, crumbly, holds water for plants, loose, compacted</a:t>
            </a:r>
          </a:p>
          <a:p>
            <a:pPr>
              <a:lnSpc>
                <a:spcPct val="115000"/>
              </a:lnSpc>
              <a:spcAft>
                <a:spcPts val="800"/>
              </a:spcAft>
              <a:buNone/>
            </a:pPr>
            <a:r>
              <a:rPr lang="en-NZ" kern="100" dirty="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7" name="Picture 6">
            <a:extLst>
              <a:ext uri="{FF2B5EF4-FFF2-40B4-BE49-F238E27FC236}">
                <a16:creationId xmlns:a16="http://schemas.microsoft.com/office/drawing/2014/main" id="{E2AEF58E-68CB-1694-E70B-DDA8BE2BE1DF}"/>
              </a:ext>
            </a:extLst>
          </p:cNvPr>
          <p:cNvPicPr>
            <a:picLocks noChangeAspect="1"/>
          </p:cNvPicPr>
          <p:nvPr/>
        </p:nvPicPr>
        <p:blipFill>
          <a:blip r:embed="rId2"/>
          <a:stretch>
            <a:fillRect/>
          </a:stretch>
        </p:blipFill>
        <p:spPr>
          <a:xfrm>
            <a:off x="7660304" y="4124399"/>
            <a:ext cx="3966034" cy="2061708"/>
          </a:xfrm>
          <a:prstGeom prst="rect">
            <a:avLst/>
          </a:prstGeom>
        </p:spPr>
      </p:pic>
    </p:spTree>
    <p:extLst>
      <p:ext uri="{BB962C8B-B14F-4D97-AF65-F5344CB8AC3E}">
        <p14:creationId xmlns:p14="http://schemas.microsoft.com/office/powerpoint/2010/main" val="3199235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6A673-9CF0-0329-199A-F04DFD19EAA1}"/>
              </a:ext>
            </a:extLst>
          </p:cNvPr>
          <p:cNvSpPr>
            <a:spLocks noGrp="1"/>
          </p:cNvSpPr>
          <p:nvPr>
            <p:ph type="title"/>
          </p:nvPr>
        </p:nvSpPr>
        <p:spPr/>
        <p:txBody>
          <a:bodyPr/>
          <a:lstStyle/>
          <a:p>
            <a:r>
              <a:rPr lang="en-NZ" dirty="0"/>
              <a:t>Sample answers for discussion questions.</a:t>
            </a:r>
            <a:br>
              <a:rPr lang="en-NZ" dirty="0"/>
            </a:br>
            <a:endParaRPr lang="en-NZ" dirty="0"/>
          </a:p>
        </p:txBody>
      </p:sp>
      <p:sp>
        <p:nvSpPr>
          <p:cNvPr id="3" name="Content Placeholder 2">
            <a:extLst>
              <a:ext uri="{FF2B5EF4-FFF2-40B4-BE49-F238E27FC236}">
                <a16:creationId xmlns:a16="http://schemas.microsoft.com/office/drawing/2014/main" id="{92F275E6-033F-90E9-02CD-4875BBF08606}"/>
              </a:ext>
            </a:extLst>
          </p:cNvPr>
          <p:cNvSpPr>
            <a:spLocks noGrp="1"/>
          </p:cNvSpPr>
          <p:nvPr>
            <p:ph idx="1"/>
          </p:nvPr>
        </p:nvSpPr>
        <p:spPr>
          <a:xfrm>
            <a:off x="838201" y="1219200"/>
            <a:ext cx="7200900" cy="5166610"/>
          </a:xfrm>
        </p:spPr>
        <p:txBody>
          <a:bodyPr>
            <a:normAutofit fontScale="70000" lnSpcReduction="20000"/>
          </a:bodyPr>
          <a:lstStyle/>
          <a:p>
            <a:pPr marL="514350" lvl="0" indent="-514350">
              <a:spcAft>
                <a:spcPts val="600"/>
              </a:spcAft>
              <a:buFont typeface="+mj-lt"/>
              <a:buAutoNum type="alphaLcParenR"/>
            </a:pPr>
            <a:r>
              <a:rPr lang="en-NZ" sz="2300" dirty="0"/>
              <a:t>Why might growers grow plants in coconut fibre or pumice instead of soil?</a:t>
            </a:r>
            <a:br>
              <a:rPr lang="en-NZ" sz="2300" dirty="0"/>
            </a:br>
            <a:r>
              <a:rPr lang="en-NZ" sz="2300" i="1" dirty="0"/>
              <a:t>Growers use coconut fibre or pumice because they are usually sterile, and easier to control than soil. They also drain well and let growers control exactly how much water and nutrients plants get, which helps plants grow better. Soil varies in texture and structure and can contain pests, diseases, weeds and have variable nutrients which make them more difficult to manage.</a:t>
            </a:r>
          </a:p>
          <a:p>
            <a:pPr marL="514350" indent="-514350">
              <a:spcAft>
                <a:spcPts val="600"/>
              </a:spcAft>
              <a:buFont typeface="+mj-lt"/>
              <a:buAutoNum type="alphaLcParenR"/>
            </a:pPr>
            <a:r>
              <a:rPr lang="en-NZ" sz="2300" dirty="0"/>
              <a:t>Why is it important that plant roots get both water and air?</a:t>
            </a:r>
            <a:br>
              <a:rPr lang="en-NZ" sz="2300" dirty="0"/>
            </a:br>
            <a:r>
              <a:rPr lang="en-NZ" sz="2300" i="1" dirty="0"/>
              <a:t>Roots need water to absorb nutrients that help the plant grow. But they also need air to carry out respiration, which releases energy for growth. If roots don’t get enough air(for example, if they are waterlogged), they can rot and the plant may die.</a:t>
            </a:r>
          </a:p>
          <a:p>
            <a:pPr marL="514350" indent="-514350">
              <a:spcAft>
                <a:spcPts val="600"/>
              </a:spcAft>
              <a:buFont typeface="+mj-lt"/>
              <a:buAutoNum type="alphaLcParenR"/>
            </a:pPr>
            <a:r>
              <a:rPr lang="en-NZ" sz="2300" dirty="0"/>
              <a:t>Which growing media is best for growing vegetables in glasshouses?</a:t>
            </a:r>
            <a:br>
              <a:rPr lang="en-NZ" sz="2300" dirty="0"/>
            </a:br>
            <a:r>
              <a:rPr lang="en-NZ" sz="2300" i="1" dirty="0"/>
              <a:t>There isn’t just one “best” option, but coconut fibre is one of the most commonly used growing media for vegetables in glasshouses because it is inert, free of pests, diseases and nutrients and has good drainage and water holding capacity. Coconut fibre is biodegradable after being used, is 100% renewable and is a sustainable resource.</a:t>
            </a:r>
          </a:p>
          <a:p>
            <a:pPr marL="514350" indent="-514350">
              <a:spcAft>
                <a:spcPts val="600"/>
              </a:spcAft>
              <a:buFont typeface="+mj-lt"/>
              <a:buAutoNum type="alphaLcParenR"/>
            </a:pPr>
            <a:r>
              <a:rPr lang="en-NZ" sz="2300" dirty="0"/>
              <a:t>Why do you think this is the best growing media for growing vegetables in glasshouses?</a:t>
            </a:r>
            <a:br>
              <a:rPr lang="en-NZ" sz="2300" dirty="0"/>
            </a:br>
            <a:r>
              <a:rPr lang="en-NZ" sz="2300" i="1" dirty="0"/>
              <a:t>Coconut fibre is a good choice because it holds water well but also allows plenty of air to reach the roots. It is lightweight, easy to handle, and free from most pests and diseases. It also works well with controlled feeding systems, so growers can give plants exactly the nutrients they need for fast and healthy growth.</a:t>
            </a:r>
          </a:p>
          <a:p>
            <a:pPr marL="514350" indent="-514350">
              <a:buFont typeface="+mj-lt"/>
              <a:buAutoNum type="alphaLcParenR"/>
            </a:pPr>
            <a:endParaRPr lang="en-NZ" dirty="0"/>
          </a:p>
          <a:p>
            <a:endParaRPr lang="en-NZ" dirty="0"/>
          </a:p>
          <a:p>
            <a:pPr marL="0" indent="0">
              <a:buNone/>
            </a:pPr>
            <a:endParaRPr lang="en-NZ" dirty="0"/>
          </a:p>
        </p:txBody>
      </p:sp>
      <p:pic>
        <p:nvPicPr>
          <p:cNvPr id="5" name="Picture 4">
            <a:extLst>
              <a:ext uri="{FF2B5EF4-FFF2-40B4-BE49-F238E27FC236}">
                <a16:creationId xmlns:a16="http://schemas.microsoft.com/office/drawing/2014/main" id="{68235144-1EAD-22DF-24EE-10ABA2C564E1}"/>
              </a:ext>
            </a:extLst>
          </p:cNvPr>
          <p:cNvPicPr>
            <a:picLocks noChangeAspect="1"/>
          </p:cNvPicPr>
          <p:nvPr/>
        </p:nvPicPr>
        <p:blipFill>
          <a:blip r:embed="rId2"/>
          <a:stretch>
            <a:fillRect/>
          </a:stretch>
        </p:blipFill>
        <p:spPr>
          <a:xfrm>
            <a:off x="8123430" y="2383009"/>
            <a:ext cx="4068570" cy="2091982"/>
          </a:xfrm>
          <a:prstGeom prst="rect">
            <a:avLst/>
          </a:prstGeom>
        </p:spPr>
      </p:pic>
    </p:spTree>
    <p:extLst>
      <p:ext uri="{BB962C8B-B14F-4D97-AF65-F5344CB8AC3E}">
        <p14:creationId xmlns:p14="http://schemas.microsoft.com/office/powerpoint/2010/main" val="1505254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F2E458-8B2C-9682-3AF0-456066703B4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3ABCE-217A-6551-D2CA-50340F45500B}"/>
              </a:ext>
            </a:extLst>
          </p:cNvPr>
          <p:cNvSpPr>
            <a:spLocks noGrp="1"/>
          </p:cNvSpPr>
          <p:nvPr>
            <p:ph type="title"/>
          </p:nvPr>
        </p:nvSpPr>
        <p:spPr>
          <a:xfrm>
            <a:off x="630936" y="640080"/>
            <a:ext cx="4818888" cy="1481328"/>
          </a:xfrm>
        </p:spPr>
        <p:txBody>
          <a:bodyPr anchor="b">
            <a:normAutofit/>
          </a:bodyPr>
          <a:lstStyle/>
          <a:p>
            <a:r>
              <a:rPr lang="en-NZ" sz="3000" b="1"/>
              <a:t>Activity 3: Growing media investigation</a:t>
            </a:r>
            <a:br>
              <a:rPr lang="en-NZ" sz="3000"/>
            </a:br>
            <a:endParaRPr lang="en-NZ" sz="3000"/>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E64D6A-CD0F-9FCD-D7A2-CFEA5D5ED1FC}"/>
              </a:ext>
            </a:extLst>
          </p:cNvPr>
          <p:cNvSpPr>
            <a:spLocks noGrp="1"/>
          </p:cNvSpPr>
          <p:nvPr>
            <p:ph idx="1"/>
          </p:nvPr>
        </p:nvSpPr>
        <p:spPr>
          <a:xfrm>
            <a:off x="630936" y="2660904"/>
            <a:ext cx="5355978" cy="3547872"/>
          </a:xfrm>
        </p:spPr>
        <p:txBody>
          <a:bodyPr anchor="t">
            <a:normAutofit/>
          </a:bodyPr>
          <a:lstStyle/>
          <a:p>
            <a:pPr marL="0" indent="0">
              <a:buNone/>
            </a:pPr>
            <a:r>
              <a:rPr lang="en-NZ" sz="1600" b="1" dirty="0"/>
              <a:t>Learning objective: </a:t>
            </a:r>
            <a:r>
              <a:rPr lang="en-NZ" sz="1600" dirty="0"/>
              <a:t>Investigate how different growing media hold water and support plant growth.</a:t>
            </a:r>
          </a:p>
          <a:p>
            <a:pPr marL="0" indent="0">
              <a:buNone/>
            </a:pPr>
            <a:r>
              <a:rPr lang="en-NZ" sz="1600" b="1" dirty="0"/>
              <a:t>Materials for each group</a:t>
            </a:r>
          </a:p>
          <a:p>
            <a:pPr lvl="0"/>
            <a:r>
              <a:rPr lang="en-NZ" sz="1600" dirty="0"/>
              <a:t>3 clear funnels</a:t>
            </a:r>
          </a:p>
          <a:p>
            <a:pPr lvl="0"/>
            <a:r>
              <a:rPr lang="en-NZ" sz="1600" dirty="0"/>
              <a:t>4 measuring cylinders or beakers</a:t>
            </a:r>
          </a:p>
          <a:p>
            <a:pPr lvl="0"/>
            <a:r>
              <a:rPr lang="en-NZ" sz="1600" dirty="0"/>
              <a:t>Cotton wool</a:t>
            </a:r>
          </a:p>
          <a:p>
            <a:pPr lvl="0"/>
            <a:r>
              <a:rPr lang="en-NZ" sz="1600" dirty="0"/>
              <a:t>Garden soil</a:t>
            </a:r>
          </a:p>
          <a:p>
            <a:pPr lvl="0"/>
            <a:r>
              <a:rPr lang="en-NZ" sz="1600" dirty="0"/>
              <a:t>Coconut fibre or use potting mix</a:t>
            </a:r>
          </a:p>
          <a:p>
            <a:pPr lvl="0"/>
            <a:r>
              <a:rPr lang="en-NZ" sz="1600" dirty="0"/>
              <a:t>Pumice</a:t>
            </a:r>
          </a:p>
          <a:p>
            <a:pPr lvl="0"/>
            <a:r>
              <a:rPr lang="en-NZ" sz="1600" dirty="0"/>
              <a:t>Water</a:t>
            </a:r>
          </a:p>
          <a:p>
            <a:pPr marL="0" indent="0">
              <a:buNone/>
            </a:pPr>
            <a:endParaRPr lang="en-NZ" sz="1500" dirty="0"/>
          </a:p>
        </p:txBody>
      </p:sp>
      <p:pic>
        <p:nvPicPr>
          <p:cNvPr id="6" name="Picture 5">
            <a:extLst>
              <a:ext uri="{FF2B5EF4-FFF2-40B4-BE49-F238E27FC236}">
                <a16:creationId xmlns:a16="http://schemas.microsoft.com/office/drawing/2014/main" id="{136748BD-B020-DB9A-5615-78C8D1276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1094241"/>
            <a:ext cx="5458968" cy="4669518"/>
          </a:xfrm>
          <a:prstGeom prst="rect">
            <a:avLst/>
          </a:prstGeom>
        </p:spPr>
      </p:pic>
    </p:spTree>
    <p:extLst>
      <p:ext uri="{BB962C8B-B14F-4D97-AF65-F5344CB8AC3E}">
        <p14:creationId xmlns:p14="http://schemas.microsoft.com/office/powerpoint/2010/main" val="2071129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8F1FCC-13B6-C4CB-FE84-A96607FB7A3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91C56C-50AB-E7AE-3D43-D96323D67D8F}"/>
              </a:ext>
            </a:extLst>
          </p:cNvPr>
          <p:cNvSpPr>
            <a:spLocks noGrp="1"/>
          </p:cNvSpPr>
          <p:nvPr>
            <p:ph type="title"/>
          </p:nvPr>
        </p:nvSpPr>
        <p:spPr>
          <a:xfrm>
            <a:off x="630936" y="639520"/>
            <a:ext cx="3429000" cy="1719072"/>
          </a:xfrm>
        </p:spPr>
        <p:txBody>
          <a:bodyPr anchor="b">
            <a:normAutofit/>
          </a:bodyPr>
          <a:lstStyle/>
          <a:p>
            <a:br>
              <a:rPr lang="en-NZ" sz="2600"/>
            </a:br>
            <a:r>
              <a:rPr lang="en-NZ" sz="2600" b="1"/>
              <a:t>Question</a:t>
            </a:r>
            <a:br>
              <a:rPr lang="en-NZ" sz="2600"/>
            </a:br>
            <a:br>
              <a:rPr lang="en-NZ" sz="2600"/>
            </a:br>
            <a:endParaRPr lang="en-NZ" sz="2600"/>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4D8A8E-96A6-415C-AF86-5959EA5248AF}"/>
              </a:ext>
            </a:extLst>
          </p:cNvPr>
          <p:cNvSpPr>
            <a:spLocks noGrp="1"/>
          </p:cNvSpPr>
          <p:nvPr>
            <p:ph idx="1"/>
          </p:nvPr>
        </p:nvSpPr>
        <p:spPr>
          <a:xfrm>
            <a:off x="630936" y="2807208"/>
            <a:ext cx="3429000" cy="3410712"/>
          </a:xfrm>
        </p:spPr>
        <p:txBody>
          <a:bodyPr anchor="t">
            <a:normAutofit/>
          </a:bodyPr>
          <a:lstStyle/>
          <a:p>
            <a:pPr marL="0" indent="0">
              <a:buNone/>
            </a:pPr>
            <a:r>
              <a:rPr lang="en-NZ" sz="2200"/>
              <a:t>Which growing material do you think holds the most water for plants?</a:t>
            </a:r>
          </a:p>
          <a:p>
            <a:pPr lvl="1"/>
            <a:r>
              <a:rPr lang="en-NZ" sz="2200"/>
              <a:t>Garden soil</a:t>
            </a:r>
          </a:p>
          <a:p>
            <a:pPr lvl="1"/>
            <a:r>
              <a:rPr lang="en-NZ" sz="2200"/>
              <a:t>Coconut fibre or potting mix</a:t>
            </a:r>
          </a:p>
          <a:p>
            <a:pPr lvl="1"/>
            <a:r>
              <a:rPr lang="en-NZ" sz="2200"/>
              <a:t>Pumice</a:t>
            </a:r>
          </a:p>
        </p:txBody>
      </p:sp>
      <p:pic>
        <p:nvPicPr>
          <p:cNvPr id="4" name="Picture 3" descr="fruit and vegetable growing areas ...">
            <a:extLst>
              <a:ext uri="{FF2B5EF4-FFF2-40B4-BE49-F238E27FC236}">
                <a16:creationId xmlns:a16="http://schemas.microsoft.com/office/drawing/2014/main" id="{2D2CC9CB-7DB9-CEA1-0EC8-9C83F7820119}"/>
              </a:ext>
            </a:extLst>
          </p:cNvPr>
          <p:cNvPicPr>
            <a:picLocks noChangeAspect="1"/>
          </p:cNvPicPr>
          <p:nvPr/>
        </p:nvPicPr>
        <p:blipFill>
          <a:blip r:embed="rId2"/>
          <a:stretch>
            <a:fillRect/>
          </a:stretch>
        </p:blipFill>
        <p:spPr>
          <a:xfrm>
            <a:off x="4654296" y="1277665"/>
            <a:ext cx="6903720" cy="4302670"/>
          </a:xfrm>
          <a:prstGeom prst="rect">
            <a:avLst/>
          </a:prstGeom>
        </p:spPr>
      </p:pic>
    </p:spTree>
    <p:extLst>
      <p:ext uri="{BB962C8B-B14F-4D97-AF65-F5344CB8AC3E}">
        <p14:creationId xmlns:p14="http://schemas.microsoft.com/office/powerpoint/2010/main" val="1129330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129</TotalTime>
  <Words>1391</Words>
  <Application>Microsoft Office PowerPoint</Application>
  <PresentationFormat>Widescreen</PresentationFormat>
  <Paragraphs>162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PowerPoint Presentation</vt:lpstr>
      <vt:lpstr>Topic 5 Growing media in vegetable production</vt:lpstr>
      <vt:lpstr>Recommendation</vt:lpstr>
      <vt:lpstr> Activity 1: Drag and drop the term to match soil and growing media definitions </vt:lpstr>
      <vt:lpstr> Activity 1: Drag and drop the term to match soil and growing media definitions Answer </vt:lpstr>
      <vt:lpstr>Activity 2: What makes good soil?  </vt:lpstr>
      <vt:lpstr>Sample answers for discussion questions. </vt:lpstr>
      <vt:lpstr>Activity 3: Growing media investigation </vt:lpstr>
      <vt:lpstr> Question  </vt:lpstr>
      <vt:lpstr>Method</vt:lpstr>
      <vt:lpstr>Observation and results </vt:lpstr>
      <vt:lpstr>Discussion questions </vt:lpstr>
      <vt:lpstr>Activity 4: Test yourself questions </vt:lpstr>
      <vt:lpstr>Answers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Stokes</dc:creator>
  <cp:lastModifiedBy>Kerry Allen</cp:lastModifiedBy>
  <cp:revision>11</cp:revision>
  <dcterms:created xsi:type="dcterms:W3CDTF">2026-03-30T00:10:25Z</dcterms:created>
  <dcterms:modified xsi:type="dcterms:W3CDTF">2026-07-15T03:06:53Z</dcterms:modified>
</cp:coreProperties>
</file>