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57" r:id="rId4"/>
    <p:sldId id="260" r:id="rId5"/>
    <p:sldId id="259" r:id="rId6"/>
    <p:sldId id="258" r:id="rId7"/>
    <p:sldId id="265" r:id="rId8"/>
    <p:sldId id="266" r:id="rId9"/>
    <p:sldId id="261" r:id="rId10"/>
    <p:sldId id="264" r:id="rId11"/>
    <p:sldId id="263" r:id="rId12"/>
    <p:sldId id="267" r:id="rId13"/>
    <p:sldId id="262" r:id="rId14"/>
    <p:sldId id="269" r:id="rId15"/>
    <p:sldId id="268" r:id="rId16"/>
    <p:sldId id="270" r:id="rId17"/>
    <p:sldId id="271" r:id="rId18"/>
    <p:sldId id="272" r:id="rId19"/>
    <p:sldId id="273" r:id="rId20"/>
    <p:sldId id="274" r:id="rId21"/>
    <p:sldId id="275"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5" autoAdjust="0"/>
    <p:restoredTop sz="94660"/>
  </p:normalViewPr>
  <p:slideViewPr>
    <p:cSldViewPr snapToGrid="0">
      <p:cViewPr varScale="1">
        <p:scale>
          <a:sx n="64" d="100"/>
          <a:sy n="64"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4AFE-D0F4-A2BA-EA5D-21C22E2544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7D79FEBD-8C6F-7CD9-0106-4C268EB256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848341D-9F79-AF1C-ECD9-86238376C5B4}"/>
              </a:ext>
            </a:extLst>
          </p:cNvPr>
          <p:cNvSpPr>
            <a:spLocks noGrp="1"/>
          </p:cNvSpPr>
          <p:nvPr>
            <p:ph type="dt" sz="half" idx="10"/>
          </p:nvPr>
        </p:nvSpPr>
        <p:spPr/>
        <p:txBody>
          <a:bodyPr/>
          <a:lstStyle/>
          <a:p>
            <a:fld id="{8F0BD50D-BD14-473D-9C32-373828012BAA}" type="datetimeFigureOut">
              <a:rPr lang="en-NZ" smtClean="0"/>
              <a:t>15/07/2026</a:t>
            </a:fld>
            <a:endParaRPr lang="en-NZ"/>
          </a:p>
        </p:txBody>
      </p:sp>
      <p:sp>
        <p:nvSpPr>
          <p:cNvPr id="5" name="Footer Placeholder 4">
            <a:extLst>
              <a:ext uri="{FF2B5EF4-FFF2-40B4-BE49-F238E27FC236}">
                <a16:creationId xmlns:a16="http://schemas.microsoft.com/office/drawing/2014/main" id="{4CDD35FE-7B5B-83E9-AF7A-2B2A538034F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75E4079-475A-DD1A-D2F5-26F368D5C31D}"/>
              </a:ext>
            </a:extLst>
          </p:cNvPr>
          <p:cNvSpPr>
            <a:spLocks noGrp="1"/>
          </p:cNvSpPr>
          <p:nvPr>
            <p:ph type="sldNum" sz="quarter" idx="12"/>
          </p:nvPr>
        </p:nvSpPr>
        <p:spPr/>
        <p:txBody>
          <a:bodyPr/>
          <a:lstStyle/>
          <a:p>
            <a:fld id="{AD1F32C7-E871-4A25-9CC2-F8F112B06551}" type="slidenum">
              <a:rPr lang="en-NZ" smtClean="0"/>
              <a:t>‹#›</a:t>
            </a:fld>
            <a:endParaRPr lang="en-NZ"/>
          </a:p>
        </p:txBody>
      </p:sp>
    </p:spTree>
    <p:extLst>
      <p:ext uri="{BB962C8B-B14F-4D97-AF65-F5344CB8AC3E}">
        <p14:creationId xmlns:p14="http://schemas.microsoft.com/office/powerpoint/2010/main" val="53195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C7B8-FBB3-4D97-1E0B-D4CE2658EAD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20F2093-B63E-9E92-8A72-DF7951711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A5D1B16-61FA-091C-79B1-FAFD18DE88B4}"/>
              </a:ext>
            </a:extLst>
          </p:cNvPr>
          <p:cNvSpPr>
            <a:spLocks noGrp="1"/>
          </p:cNvSpPr>
          <p:nvPr>
            <p:ph type="dt" sz="half" idx="10"/>
          </p:nvPr>
        </p:nvSpPr>
        <p:spPr/>
        <p:txBody>
          <a:bodyPr/>
          <a:lstStyle/>
          <a:p>
            <a:fld id="{8F0BD50D-BD14-473D-9C32-373828012BAA}" type="datetimeFigureOut">
              <a:rPr lang="en-NZ" smtClean="0"/>
              <a:t>15/07/2026</a:t>
            </a:fld>
            <a:endParaRPr lang="en-NZ"/>
          </a:p>
        </p:txBody>
      </p:sp>
      <p:sp>
        <p:nvSpPr>
          <p:cNvPr id="5" name="Footer Placeholder 4">
            <a:extLst>
              <a:ext uri="{FF2B5EF4-FFF2-40B4-BE49-F238E27FC236}">
                <a16:creationId xmlns:a16="http://schemas.microsoft.com/office/drawing/2014/main" id="{0120A157-BD76-F070-439A-F6845A30B98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06BC1E2-CFC1-E798-E25F-629DE73E7653}"/>
              </a:ext>
            </a:extLst>
          </p:cNvPr>
          <p:cNvSpPr>
            <a:spLocks noGrp="1"/>
          </p:cNvSpPr>
          <p:nvPr>
            <p:ph type="sldNum" sz="quarter" idx="12"/>
          </p:nvPr>
        </p:nvSpPr>
        <p:spPr/>
        <p:txBody>
          <a:bodyPr/>
          <a:lstStyle/>
          <a:p>
            <a:fld id="{AD1F32C7-E871-4A25-9CC2-F8F112B06551}" type="slidenum">
              <a:rPr lang="en-NZ" smtClean="0"/>
              <a:t>‹#›</a:t>
            </a:fld>
            <a:endParaRPr lang="en-NZ"/>
          </a:p>
        </p:txBody>
      </p:sp>
    </p:spTree>
    <p:extLst>
      <p:ext uri="{BB962C8B-B14F-4D97-AF65-F5344CB8AC3E}">
        <p14:creationId xmlns:p14="http://schemas.microsoft.com/office/powerpoint/2010/main" val="379357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94D63A-6F8D-B29A-B7B2-468DDCFFB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DCE682F-66FB-EF72-5B75-64EA43733A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56DC179-9C3B-12D3-A1BB-9F5AA04344C7}"/>
              </a:ext>
            </a:extLst>
          </p:cNvPr>
          <p:cNvSpPr>
            <a:spLocks noGrp="1"/>
          </p:cNvSpPr>
          <p:nvPr>
            <p:ph type="dt" sz="half" idx="10"/>
          </p:nvPr>
        </p:nvSpPr>
        <p:spPr/>
        <p:txBody>
          <a:bodyPr/>
          <a:lstStyle/>
          <a:p>
            <a:fld id="{8F0BD50D-BD14-473D-9C32-373828012BAA}" type="datetimeFigureOut">
              <a:rPr lang="en-NZ" smtClean="0"/>
              <a:t>15/07/2026</a:t>
            </a:fld>
            <a:endParaRPr lang="en-NZ"/>
          </a:p>
        </p:txBody>
      </p:sp>
      <p:sp>
        <p:nvSpPr>
          <p:cNvPr id="5" name="Footer Placeholder 4">
            <a:extLst>
              <a:ext uri="{FF2B5EF4-FFF2-40B4-BE49-F238E27FC236}">
                <a16:creationId xmlns:a16="http://schemas.microsoft.com/office/drawing/2014/main" id="{E3D59D6C-6A31-108C-24A0-06778585E99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277B52C-06CB-3F6F-20F4-01FFF4F133DC}"/>
              </a:ext>
            </a:extLst>
          </p:cNvPr>
          <p:cNvSpPr>
            <a:spLocks noGrp="1"/>
          </p:cNvSpPr>
          <p:nvPr>
            <p:ph type="sldNum" sz="quarter" idx="12"/>
          </p:nvPr>
        </p:nvSpPr>
        <p:spPr/>
        <p:txBody>
          <a:bodyPr/>
          <a:lstStyle/>
          <a:p>
            <a:fld id="{AD1F32C7-E871-4A25-9CC2-F8F112B06551}" type="slidenum">
              <a:rPr lang="en-NZ" smtClean="0"/>
              <a:t>‹#›</a:t>
            </a:fld>
            <a:endParaRPr lang="en-NZ"/>
          </a:p>
        </p:txBody>
      </p:sp>
    </p:spTree>
    <p:extLst>
      <p:ext uri="{BB962C8B-B14F-4D97-AF65-F5344CB8AC3E}">
        <p14:creationId xmlns:p14="http://schemas.microsoft.com/office/powerpoint/2010/main" val="193397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6505-3EE1-E588-A35A-376B84DF158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1F076D3-FCB0-C130-D684-BBC593866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F6AEC7B-DE99-7D59-2E20-1C74791D1D9B}"/>
              </a:ext>
            </a:extLst>
          </p:cNvPr>
          <p:cNvSpPr>
            <a:spLocks noGrp="1"/>
          </p:cNvSpPr>
          <p:nvPr>
            <p:ph type="dt" sz="half" idx="10"/>
          </p:nvPr>
        </p:nvSpPr>
        <p:spPr/>
        <p:txBody>
          <a:bodyPr/>
          <a:lstStyle/>
          <a:p>
            <a:fld id="{8F0BD50D-BD14-473D-9C32-373828012BAA}" type="datetimeFigureOut">
              <a:rPr lang="en-NZ" smtClean="0"/>
              <a:t>15/07/2026</a:t>
            </a:fld>
            <a:endParaRPr lang="en-NZ"/>
          </a:p>
        </p:txBody>
      </p:sp>
      <p:sp>
        <p:nvSpPr>
          <p:cNvPr id="5" name="Footer Placeholder 4">
            <a:extLst>
              <a:ext uri="{FF2B5EF4-FFF2-40B4-BE49-F238E27FC236}">
                <a16:creationId xmlns:a16="http://schemas.microsoft.com/office/drawing/2014/main" id="{BE9DBAC4-AB6A-A334-E4ED-C1F789260BB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EA706C9-6621-BFFA-83DA-A7E72A8276F8}"/>
              </a:ext>
            </a:extLst>
          </p:cNvPr>
          <p:cNvSpPr>
            <a:spLocks noGrp="1"/>
          </p:cNvSpPr>
          <p:nvPr>
            <p:ph type="sldNum" sz="quarter" idx="12"/>
          </p:nvPr>
        </p:nvSpPr>
        <p:spPr/>
        <p:txBody>
          <a:bodyPr/>
          <a:lstStyle/>
          <a:p>
            <a:fld id="{AD1F32C7-E871-4A25-9CC2-F8F112B06551}" type="slidenum">
              <a:rPr lang="en-NZ" smtClean="0"/>
              <a:t>‹#›</a:t>
            </a:fld>
            <a:endParaRPr lang="en-NZ"/>
          </a:p>
        </p:txBody>
      </p:sp>
    </p:spTree>
    <p:extLst>
      <p:ext uri="{BB962C8B-B14F-4D97-AF65-F5344CB8AC3E}">
        <p14:creationId xmlns:p14="http://schemas.microsoft.com/office/powerpoint/2010/main" val="154115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93C1-C362-EAA4-4965-639FDEDC1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10827E4-0038-9AB7-F94A-274E593505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04C722-8064-A3DF-83AA-F8A5E101C02D}"/>
              </a:ext>
            </a:extLst>
          </p:cNvPr>
          <p:cNvSpPr>
            <a:spLocks noGrp="1"/>
          </p:cNvSpPr>
          <p:nvPr>
            <p:ph type="dt" sz="half" idx="10"/>
          </p:nvPr>
        </p:nvSpPr>
        <p:spPr/>
        <p:txBody>
          <a:bodyPr/>
          <a:lstStyle/>
          <a:p>
            <a:fld id="{8F0BD50D-BD14-473D-9C32-373828012BAA}" type="datetimeFigureOut">
              <a:rPr lang="en-NZ" smtClean="0"/>
              <a:t>15/07/2026</a:t>
            </a:fld>
            <a:endParaRPr lang="en-NZ"/>
          </a:p>
        </p:txBody>
      </p:sp>
      <p:sp>
        <p:nvSpPr>
          <p:cNvPr id="5" name="Footer Placeholder 4">
            <a:extLst>
              <a:ext uri="{FF2B5EF4-FFF2-40B4-BE49-F238E27FC236}">
                <a16:creationId xmlns:a16="http://schemas.microsoft.com/office/drawing/2014/main" id="{FA287CA3-0F26-D0F1-31E5-70D95D988C5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CF1320C-459C-5EF8-6D25-1BA2906BA6FE}"/>
              </a:ext>
            </a:extLst>
          </p:cNvPr>
          <p:cNvSpPr>
            <a:spLocks noGrp="1"/>
          </p:cNvSpPr>
          <p:nvPr>
            <p:ph type="sldNum" sz="quarter" idx="12"/>
          </p:nvPr>
        </p:nvSpPr>
        <p:spPr/>
        <p:txBody>
          <a:bodyPr/>
          <a:lstStyle/>
          <a:p>
            <a:fld id="{AD1F32C7-E871-4A25-9CC2-F8F112B06551}" type="slidenum">
              <a:rPr lang="en-NZ" smtClean="0"/>
              <a:t>‹#›</a:t>
            </a:fld>
            <a:endParaRPr lang="en-NZ"/>
          </a:p>
        </p:txBody>
      </p:sp>
    </p:spTree>
    <p:extLst>
      <p:ext uri="{BB962C8B-B14F-4D97-AF65-F5344CB8AC3E}">
        <p14:creationId xmlns:p14="http://schemas.microsoft.com/office/powerpoint/2010/main" val="58052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8C34-FC14-DBFD-07D2-B9DF0E4D799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815E538-BFA1-8A55-3AE2-FDE5ED4AA6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30B5F0A-B9C8-9112-6804-2E2EE8E628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17D164B-3243-DD65-5A66-851D53D45949}"/>
              </a:ext>
            </a:extLst>
          </p:cNvPr>
          <p:cNvSpPr>
            <a:spLocks noGrp="1"/>
          </p:cNvSpPr>
          <p:nvPr>
            <p:ph type="dt" sz="half" idx="10"/>
          </p:nvPr>
        </p:nvSpPr>
        <p:spPr/>
        <p:txBody>
          <a:bodyPr/>
          <a:lstStyle/>
          <a:p>
            <a:fld id="{8F0BD50D-BD14-473D-9C32-373828012BAA}" type="datetimeFigureOut">
              <a:rPr lang="en-NZ" smtClean="0"/>
              <a:t>15/07/2026</a:t>
            </a:fld>
            <a:endParaRPr lang="en-NZ"/>
          </a:p>
        </p:txBody>
      </p:sp>
      <p:sp>
        <p:nvSpPr>
          <p:cNvPr id="6" name="Footer Placeholder 5">
            <a:extLst>
              <a:ext uri="{FF2B5EF4-FFF2-40B4-BE49-F238E27FC236}">
                <a16:creationId xmlns:a16="http://schemas.microsoft.com/office/drawing/2014/main" id="{CCD2CA4B-4BC6-0886-F8E1-C460043A701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80E543E-7E25-2F4E-7D85-94D8AFBC03A0}"/>
              </a:ext>
            </a:extLst>
          </p:cNvPr>
          <p:cNvSpPr>
            <a:spLocks noGrp="1"/>
          </p:cNvSpPr>
          <p:nvPr>
            <p:ph type="sldNum" sz="quarter" idx="12"/>
          </p:nvPr>
        </p:nvSpPr>
        <p:spPr/>
        <p:txBody>
          <a:bodyPr/>
          <a:lstStyle/>
          <a:p>
            <a:fld id="{AD1F32C7-E871-4A25-9CC2-F8F112B06551}" type="slidenum">
              <a:rPr lang="en-NZ" smtClean="0"/>
              <a:t>‹#›</a:t>
            </a:fld>
            <a:endParaRPr lang="en-NZ"/>
          </a:p>
        </p:txBody>
      </p:sp>
    </p:spTree>
    <p:extLst>
      <p:ext uri="{BB962C8B-B14F-4D97-AF65-F5344CB8AC3E}">
        <p14:creationId xmlns:p14="http://schemas.microsoft.com/office/powerpoint/2010/main" val="288870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32AA-3E7F-BDDE-5A73-7D5A5C477197}"/>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E18C9B8-4077-A8D7-F047-B07E038D9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82124-9F28-3FF8-74E9-D0352600E1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479AF2B4-DF71-F6A4-9E5C-851C34D2F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6D6A20-D427-0652-6FCA-88FB224D46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BAD8E99-44A0-F719-FF8E-03081BAE1EE5}"/>
              </a:ext>
            </a:extLst>
          </p:cNvPr>
          <p:cNvSpPr>
            <a:spLocks noGrp="1"/>
          </p:cNvSpPr>
          <p:nvPr>
            <p:ph type="dt" sz="half" idx="10"/>
          </p:nvPr>
        </p:nvSpPr>
        <p:spPr/>
        <p:txBody>
          <a:bodyPr/>
          <a:lstStyle/>
          <a:p>
            <a:fld id="{8F0BD50D-BD14-473D-9C32-373828012BAA}" type="datetimeFigureOut">
              <a:rPr lang="en-NZ" smtClean="0"/>
              <a:t>15/07/2026</a:t>
            </a:fld>
            <a:endParaRPr lang="en-NZ"/>
          </a:p>
        </p:txBody>
      </p:sp>
      <p:sp>
        <p:nvSpPr>
          <p:cNvPr id="8" name="Footer Placeholder 7">
            <a:extLst>
              <a:ext uri="{FF2B5EF4-FFF2-40B4-BE49-F238E27FC236}">
                <a16:creationId xmlns:a16="http://schemas.microsoft.com/office/drawing/2014/main" id="{50242B5E-40BD-BE4F-957A-42799F77AB63}"/>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2DF0464-F162-4141-63E7-02B7C795F4AF}"/>
              </a:ext>
            </a:extLst>
          </p:cNvPr>
          <p:cNvSpPr>
            <a:spLocks noGrp="1"/>
          </p:cNvSpPr>
          <p:nvPr>
            <p:ph type="sldNum" sz="quarter" idx="12"/>
          </p:nvPr>
        </p:nvSpPr>
        <p:spPr/>
        <p:txBody>
          <a:bodyPr/>
          <a:lstStyle/>
          <a:p>
            <a:fld id="{AD1F32C7-E871-4A25-9CC2-F8F112B06551}" type="slidenum">
              <a:rPr lang="en-NZ" smtClean="0"/>
              <a:t>‹#›</a:t>
            </a:fld>
            <a:endParaRPr lang="en-NZ"/>
          </a:p>
        </p:txBody>
      </p:sp>
    </p:spTree>
    <p:extLst>
      <p:ext uri="{BB962C8B-B14F-4D97-AF65-F5344CB8AC3E}">
        <p14:creationId xmlns:p14="http://schemas.microsoft.com/office/powerpoint/2010/main" val="56741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BFAF-D8A1-5690-936C-636BAFF8E40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88997CD8-7CF8-402B-F834-EE010761DC6B}"/>
              </a:ext>
            </a:extLst>
          </p:cNvPr>
          <p:cNvSpPr>
            <a:spLocks noGrp="1"/>
          </p:cNvSpPr>
          <p:nvPr>
            <p:ph type="dt" sz="half" idx="10"/>
          </p:nvPr>
        </p:nvSpPr>
        <p:spPr/>
        <p:txBody>
          <a:bodyPr/>
          <a:lstStyle/>
          <a:p>
            <a:fld id="{8F0BD50D-BD14-473D-9C32-373828012BAA}" type="datetimeFigureOut">
              <a:rPr lang="en-NZ" smtClean="0"/>
              <a:t>15/07/2026</a:t>
            </a:fld>
            <a:endParaRPr lang="en-NZ"/>
          </a:p>
        </p:txBody>
      </p:sp>
      <p:sp>
        <p:nvSpPr>
          <p:cNvPr id="4" name="Footer Placeholder 3">
            <a:extLst>
              <a:ext uri="{FF2B5EF4-FFF2-40B4-BE49-F238E27FC236}">
                <a16:creationId xmlns:a16="http://schemas.microsoft.com/office/drawing/2014/main" id="{F93DD016-F928-AEA9-EB87-35D5ADDD5055}"/>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65B7A7BA-541A-272C-F4DF-F49A9ECEFCAD}"/>
              </a:ext>
            </a:extLst>
          </p:cNvPr>
          <p:cNvSpPr>
            <a:spLocks noGrp="1"/>
          </p:cNvSpPr>
          <p:nvPr>
            <p:ph type="sldNum" sz="quarter" idx="12"/>
          </p:nvPr>
        </p:nvSpPr>
        <p:spPr/>
        <p:txBody>
          <a:bodyPr/>
          <a:lstStyle/>
          <a:p>
            <a:fld id="{AD1F32C7-E871-4A25-9CC2-F8F112B06551}" type="slidenum">
              <a:rPr lang="en-NZ" smtClean="0"/>
              <a:t>‹#›</a:t>
            </a:fld>
            <a:endParaRPr lang="en-NZ"/>
          </a:p>
        </p:txBody>
      </p:sp>
    </p:spTree>
    <p:extLst>
      <p:ext uri="{BB962C8B-B14F-4D97-AF65-F5344CB8AC3E}">
        <p14:creationId xmlns:p14="http://schemas.microsoft.com/office/powerpoint/2010/main" val="191020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27907A-9FFF-B9F6-FF30-E473B6CA5674}"/>
              </a:ext>
            </a:extLst>
          </p:cNvPr>
          <p:cNvSpPr>
            <a:spLocks noGrp="1"/>
          </p:cNvSpPr>
          <p:nvPr>
            <p:ph type="dt" sz="half" idx="10"/>
          </p:nvPr>
        </p:nvSpPr>
        <p:spPr/>
        <p:txBody>
          <a:bodyPr/>
          <a:lstStyle/>
          <a:p>
            <a:fld id="{8F0BD50D-BD14-473D-9C32-373828012BAA}" type="datetimeFigureOut">
              <a:rPr lang="en-NZ" smtClean="0"/>
              <a:t>15/07/2026</a:t>
            </a:fld>
            <a:endParaRPr lang="en-NZ"/>
          </a:p>
        </p:txBody>
      </p:sp>
      <p:sp>
        <p:nvSpPr>
          <p:cNvPr id="3" name="Footer Placeholder 2">
            <a:extLst>
              <a:ext uri="{FF2B5EF4-FFF2-40B4-BE49-F238E27FC236}">
                <a16:creationId xmlns:a16="http://schemas.microsoft.com/office/drawing/2014/main" id="{956BC060-CB30-6BF9-2BC2-39004FA8E6E2}"/>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0012D9A-7C46-FEBB-15D2-6BF8996FC99D}"/>
              </a:ext>
            </a:extLst>
          </p:cNvPr>
          <p:cNvSpPr>
            <a:spLocks noGrp="1"/>
          </p:cNvSpPr>
          <p:nvPr>
            <p:ph type="sldNum" sz="quarter" idx="12"/>
          </p:nvPr>
        </p:nvSpPr>
        <p:spPr/>
        <p:txBody>
          <a:bodyPr/>
          <a:lstStyle/>
          <a:p>
            <a:fld id="{AD1F32C7-E871-4A25-9CC2-F8F112B06551}" type="slidenum">
              <a:rPr lang="en-NZ" smtClean="0"/>
              <a:t>‹#›</a:t>
            </a:fld>
            <a:endParaRPr lang="en-NZ"/>
          </a:p>
        </p:txBody>
      </p:sp>
    </p:spTree>
    <p:extLst>
      <p:ext uri="{BB962C8B-B14F-4D97-AF65-F5344CB8AC3E}">
        <p14:creationId xmlns:p14="http://schemas.microsoft.com/office/powerpoint/2010/main" val="384864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346B-0F57-8DEF-2E42-B3494AFE3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57A64751-90BA-FB0A-7E4D-BA551A8C0B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2ACBE1D-3C36-95BB-6224-46C2697E0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B79D4-BABD-D844-C0FE-4635512144F8}"/>
              </a:ext>
            </a:extLst>
          </p:cNvPr>
          <p:cNvSpPr>
            <a:spLocks noGrp="1"/>
          </p:cNvSpPr>
          <p:nvPr>
            <p:ph type="dt" sz="half" idx="10"/>
          </p:nvPr>
        </p:nvSpPr>
        <p:spPr/>
        <p:txBody>
          <a:bodyPr/>
          <a:lstStyle/>
          <a:p>
            <a:fld id="{8F0BD50D-BD14-473D-9C32-373828012BAA}" type="datetimeFigureOut">
              <a:rPr lang="en-NZ" smtClean="0"/>
              <a:t>15/07/2026</a:t>
            </a:fld>
            <a:endParaRPr lang="en-NZ"/>
          </a:p>
        </p:txBody>
      </p:sp>
      <p:sp>
        <p:nvSpPr>
          <p:cNvPr id="6" name="Footer Placeholder 5">
            <a:extLst>
              <a:ext uri="{FF2B5EF4-FFF2-40B4-BE49-F238E27FC236}">
                <a16:creationId xmlns:a16="http://schemas.microsoft.com/office/drawing/2014/main" id="{206E3895-B2B2-5312-6EB9-4A54BAA4D33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0E60B6D-0266-7C5C-7485-D935A5588FAE}"/>
              </a:ext>
            </a:extLst>
          </p:cNvPr>
          <p:cNvSpPr>
            <a:spLocks noGrp="1"/>
          </p:cNvSpPr>
          <p:nvPr>
            <p:ph type="sldNum" sz="quarter" idx="12"/>
          </p:nvPr>
        </p:nvSpPr>
        <p:spPr/>
        <p:txBody>
          <a:bodyPr/>
          <a:lstStyle/>
          <a:p>
            <a:fld id="{AD1F32C7-E871-4A25-9CC2-F8F112B06551}" type="slidenum">
              <a:rPr lang="en-NZ" smtClean="0"/>
              <a:t>‹#›</a:t>
            </a:fld>
            <a:endParaRPr lang="en-NZ"/>
          </a:p>
        </p:txBody>
      </p:sp>
    </p:spTree>
    <p:extLst>
      <p:ext uri="{BB962C8B-B14F-4D97-AF65-F5344CB8AC3E}">
        <p14:creationId xmlns:p14="http://schemas.microsoft.com/office/powerpoint/2010/main" val="28941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2542-0E7A-BB5E-5BDB-15C587C46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14D2B58-49A6-BA6E-112D-6A0AA0F50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FFFD6A43-829D-AD1B-B4C5-F6F59034E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055B8D-096A-AF41-B272-2F1DA2A1120D}"/>
              </a:ext>
            </a:extLst>
          </p:cNvPr>
          <p:cNvSpPr>
            <a:spLocks noGrp="1"/>
          </p:cNvSpPr>
          <p:nvPr>
            <p:ph type="dt" sz="half" idx="10"/>
          </p:nvPr>
        </p:nvSpPr>
        <p:spPr/>
        <p:txBody>
          <a:bodyPr/>
          <a:lstStyle/>
          <a:p>
            <a:fld id="{8F0BD50D-BD14-473D-9C32-373828012BAA}" type="datetimeFigureOut">
              <a:rPr lang="en-NZ" smtClean="0"/>
              <a:t>15/07/2026</a:t>
            </a:fld>
            <a:endParaRPr lang="en-NZ"/>
          </a:p>
        </p:txBody>
      </p:sp>
      <p:sp>
        <p:nvSpPr>
          <p:cNvPr id="6" name="Footer Placeholder 5">
            <a:extLst>
              <a:ext uri="{FF2B5EF4-FFF2-40B4-BE49-F238E27FC236}">
                <a16:creationId xmlns:a16="http://schemas.microsoft.com/office/drawing/2014/main" id="{E2263D60-7B4C-AB81-E14D-6672A9CC1EC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7E8C7E4-C0CB-2FA5-F238-A6CADD1B2A3A}"/>
              </a:ext>
            </a:extLst>
          </p:cNvPr>
          <p:cNvSpPr>
            <a:spLocks noGrp="1"/>
          </p:cNvSpPr>
          <p:nvPr>
            <p:ph type="sldNum" sz="quarter" idx="12"/>
          </p:nvPr>
        </p:nvSpPr>
        <p:spPr/>
        <p:txBody>
          <a:bodyPr/>
          <a:lstStyle/>
          <a:p>
            <a:fld id="{AD1F32C7-E871-4A25-9CC2-F8F112B06551}" type="slidenum">
              <a:rPr lang="en-NZ" smtClean="0"/>
              <a:t>‹#›</a:t>
            </a:fld>
            <a:endParaRPr lang="en-NZ"/>
          </a:p>
        </p:txBody>
      </p:sp>
    </p:spTree>
    <p:extLst>
      <p:ext uri="{BB962C8B-B14F-4D97-AF65-F5344CB8AC3E}">
        <p14:creationId xmlns:p14="http://schemas.microsoft.com/office/powerpoint/2010/main" val="193882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414480-BE19-C14D-BECD-7574FB76C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F4FF415-DBC4-C0B1-3ECB-1AE0D76FC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EDA778D-F874-5274-0F3F-1A7E403CD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0BD50D-BD14-473D-9C32-373828012BAA}" type="datetimeFigureOut">
              <a:rPr lang="en-NZ" smtClean="0"/>
              <a:t>15/07/2026</a:t>
            </a:fld>
            <a:endParaRPr lang="en-NZ"/>
          </a:p>
        </p:txBody>
      </p:sp>
      <p:sp>
        <p:nvSpPr>
          <p:cNvPr id="5" name="Footer Placeholder 4">
            <a:extLst>
              <a:ext uri="{FF2B5EF4-FFF2-40B4-BE49-F238E27FC236}">
                <a16:creationId xmlns:a16="http://schemas.microsoft.com/office/drawing/2014/main" id="{447E4DEF-B5EF-7C36-FE42-7C9F4D403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DFAC7ED-F003-D9F9-2298-0BD3EC10B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1F32C7-E871-4A25-9CC2-F8F112B06551}" type="slidenum">
              <a:rPr lang="en-NZ" smtClean="0"/>
              <a:t>‹#›</a:t>
            </a:fld>
            <a:endParaRPr lang="en-NZ"/>
          </a:p>
        </p:txBody>
      </p:sp>
    </p:spTree>
    <p:extLst>
      <p:ext uri="{BB962C8B-B14F-4D97-AF65-F5344CB8AC3E}">
        <p14:creationId xmlns:p14="http://schemas.microsoft.com/office/powerpoint/2010/main" val="109752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agribusiness.school.nz/course/view.php?id=2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kjU4GXFCSi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A picture containing logo&#10;&#10;Description automatically generated">
            <a:extLst>
              <a:ext uri="{FF2B5EF4-FFF2-40B4-BE49-F238E27FC236}">
                <a16:creationId xmlns:a16="http://schemas.microsoft.com/office/drawing/2014/main" id="{98F6511D-0418-0A60-42A8-5238E2C98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233" y="848740"/>
            <a:ext cx="7574270" cy="41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FAEBFB-0CED-450C-E9C0-0B6D74625B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B8812-767A-30D4-20DB-1C2B4ABD2D4F}"/>
              </a:ext>
            </a:extLst>
          </p:cNvPr>
          <p:cNvSpPr>
            <a:spLocks noGrp="1"/>
          </p:cNvSpPr>
          <p:nvPr>
            <p:ph type="title"/>
          </p:nvPr>
        </p:nvSpPr>
        <p:spPr>
          <a:xfrm>
            <a:off x="630936" y="639520"/>
            <a:ext cx="3429000" cy="1719072"/>
          </a:xfrm>
        </p:spPr>
        <p:txBody>
          <a:bodyPr anchor="b">
            <a:normAutofit/>
          </a:bodyPr>
          <a:lstStyle/>
          <a:p>
            <a:r>
              <a:rPr lang="en-NZ" sz="2600" b="1"/>
              <a:t>Discussion questions- Samples answers</a:t>
            </a:r>
            <a:br>
              <a:rPr lang="en-NZ" sz="2600"/>
            </a:br>
            <a:endParaRPr lang="en-NZ" sz="260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943995-93E7-7E4B-5865-609C1C5B080E}"/>
              </a:ext>
            </a:extLst>
          </p:cNvPr>
          <p:cNvSpPr>
            <a:spLocks noGrp="1"/>
          </p:cNvSpPr>
          <p:nvPr>
            <p:ph idx="1"/>
          </p:nvPr>
        </p:nvSpPr>
        <p:spPr>
          <a:xfrm>
            <a:off x="630936" y="2807208"/>
            <a:ext cx="5810504" cy="3410712"/>
          </a:xfrm>
        </p:spPr>
        <p:txBody>
          <a:bodyPr anchor="t">
            <a:normAutofit/>
          </a:bodyPr>
          <a:lstStyle/>
          <a:p>
            <a:pPr marL="514350" lvl="0" indent="-514350">
              <a:buFont typeface="+mj-lt"/>
              <a:buAutoNum type="arabicPeriod"/>
            </a:pPr>
            <a:r>
              <a:rPr lang="en-NZ" sz="1600" dirty="0"/>
              <a:t>Why do you think the cell wall is important for plants?</a:t>
            </a:r>
            <a:br>
              <a:rPr lang="en-NZ" sz="1600" dirty="0"/>
            </a:br>
            <a:r>
              <a:rPr lang="en-NZ" sz="1600" i="1" dirty="0"/>
              <a:t>The cell wall is important because it gives plant cells strength and support. It helps the plant keep its shape and stand upright instead of collapsing. The cell wall also protects the cell and stops it from bursting when it takes in water.</a:t>
            </a:r>
          </a:p>
          <a:p>
            <a:pPr marL="514350" lvl="0" indent="-514350">
              <a:buFont typeface="+mj-lt"/>
              <a:buAutoNum type="arabicPeriod"/>
            </a:pPr>
            <a:r>
              <a:rPr lang="en-NZ" sz="1600" dirty="0"/>
              <a:t>How does the vacuole help vegetables like carrots stay firm?</a:t>
            </a:r>
            <a:br>
              <a:rPr lang="en-NZ" sz="1600" dirty="0"/>
            </a:br>
            <a:r>
              <a:rPr lang="en-NZ" sz="1600" i="1" dirty="0"/>
              <a:t>The vacuole is a large space inside plant cells that stores water. When it is full of water, it pushes against the cell wall and makes the cell firm. In vegetables like carrots, this pressure keeps the cells stiff, which is why they feel crisp. If the vacuole loses water, the cells become soft and the carrot goes limp.</a:t>
            </a:r>
          </a:p>
          <a:p>
            <a:endParaRPr lang="en-NZ" sz="1200" dirty="0"/>
          </a:p>
        </p:txBody>
      </p:sp>
      <p:pic>
        <p:nvPicPr>
          <p:cNvPr id="5" name="Picture 4">
            <a:extLst>
              <a:ext uri="{FF2B5EF4-FFF2-40B4-BE49-F238E27FC236}">
                <a16:creationId xmlns:a16="http://schemas.microsoft.com/office/drawing/2014/main" id="{B25C2526-9E85-97BF-C866-8F4D04D2F122}"/>
              </a:ext>
            </a:extLst>
          </p:cNvPr>
          <p:cNvPicPr>
            <a:picLocks noChangeAspect="1"/>
          </p:cNvPicPr>
          <p:nvPr/>
        </p:nvPicPr>
        <p:blipFill>
          <a:blip r:embed="rId2"/>
          <a:stretch>
            <a:fillRect/>
          </a:stretch>
        </p:blipFill>
        <p:spPr>
          <a:xfrm>
            <a:off x="6347911" y="721360"/>
            <a:ext cx="4613769" cy="5577840"/>
          </a:xfrm>
          <a:prstGeom prst="rect">
            <a:avLst/>
          </a:prstGeom>
        </p:spPr>
      </p:pic>
    </p:spTree>
    <p:extLst>
      <p:ext uri="{BB962C8B-B14F-4D97-AF65-F5344CB8AC3E}">
        <p14:creationId xmlns:p14="http://schemas.microsoft.com/office/powerpoint/2010/main" val="201872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20B677-A6E8-6F0A-EA6D-2B3CC5E8459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B43BF-A020-B839-20CC-0C8CC6F5B851}"/>
              </a:ext>
            </a:extLst>
          </p:cNvPr>
          <p:cNvSpPr>
            <a:spLocks noGrp="1"/>
          </p:cNvSpPr>
          <p:nvPr>
            <p:ph type="title"/>
          </p:nvPr>
        </p:nvSpPr>
        <p:spPr>
          <a:xfrm>
            <a:off x="630936" y="639520"/>
            <a:ext cx="3429000" cy="1719072"/>
          </a:xfrm>
        </p:spPr>
        <p:txBody>
          <a:bodyPr anchor="b">
            <a:normAutofit/>
          </a:bodyPr>
          <a:lstStyle/>
          <a:p>
            <a:r>
              <a:rPr lang="en-NZ" sz="2600" b="1"/>
              <a:t>Activity 4: Exploring xylem and phloem in vegetables</a:t>
            </a:r>
            <a:br>
              <a:rPr lang="en-NZ" sz="2600"/>
            </a:br>
            <a:endParaRPr lang="en-NZ" sz="2600"/>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58289F-D46C-8555-7418-4967C70C0734}"/>
              </a:ext>
            </a:extLst>
          </p:cNvPr>
          <p:cNvSpPr>
            <a:spLocks noGrp="1"/>
          </p:cNvSpPr>
          <p:nvPr>
            <p:ph idx="1"/>
          </p:nvPr>
        </p:nvSpPr>
        <p:spPr>
          <a:xfrm>
            <a:off x="630936" y="2807208"/>
            <a:ext cx="3429000" cy="3410712"/>
          </a:xfrm>
        </p:spPr>
        <p:txBody>
          <a:bodyPr anchor="t">
            <a:normAutofit/>
          </a:bodyPr>
          <a:lstStyle/>
          <a:p>
            <a:pPr marL="0" indent="0">
              <a:buNone/>
            </a:pPr>
            <a:r>
              <a:rPr lang="en-NZ" sz="2200" b="1"/>
              <a:t>Materials </a:t>
            </a:r>
            <a:endParaRPr lang="en-NZ" sz="2200"/>
          </a:p>
          <a:p>
            <a:pPr lvl="0"/>
            <a:r>
              <a:rPr lang="en-NZ" sz="2200"/>
              <a:t>Celery stalks with leaves</a:t>
            </a:r>
          </a:p>
          <a:p>
            <a:pPr lvl="0"/>
            <a:r>
              <a:rPr lang="en-NZ" sz="2200"/>
              <a:t>Water</a:t>
            </a:r>
          </a:p>
          <a:p>
            <a:pPr lvl="0"/>
            <a:r>
              <a:rPr lang="en-NZ" sz="2200"/>
              <a:t>Food colouring e.g. red, blue, yellow or green</a:t>
            </a:r>
          </a:p>
          <a:p>
            <a:pPr lvl="0"/>
            <a:r>
              <a:rPr lang="en-NZ" sz="2200"/>
              <a:t>Clear cups or jars</a:t>
            </a:r>
          </a:p>
          <a:p>
            <a:pPr lvl="0"/>
            <a:r>
              <a:rPr lang="en-NZ" sz="2200"/>
              <a:t>Knife (for teacher use only)</a:t>
            </a:r>
          </a:p>
          <a:p>
            <a:pPr marL="0" indent="0">
              <a:buNone/>
            </a:pPr>
            <a:endParaRPr lang="en-NZ" sz="2200"/>
          </a:p>
        </p:txBody>
      </p:sp>
      <p:pic>
        <p:nvPicPr>
          <p:cNvPr id="6" name="Picture 5">
            <a:extLst>
              <a:ext uri="{FF2B5EF4-FFF2-40B4-BE49-F238E27FC236}">
                <a16:creationId xmlns:a16="http://schemas.microsoft.com/office/drawing/2014/main" id="{9FBB1822-B7BB-DC59-CE46-52A5DB7D13AB}"/>
              </a:ext>
            </a:extLst>
          </p:cNvPr>
          <p:cNvPicPr>
            <a:picLocks noChangeAspect="1"/>
          </p:cNvPicPr>
          <p:nvPr/>
        </p:nvPicPr>
        <p:blipFill>
          <a:blip r:embed="rId2" cstate="print">
            <a:extLst>
              <a:ext uri="{28A0092B-C50C-407E-A947-70E740481C1C}">
                <a14:useLocalDpi xmlns:a14="http://schemas.microsoft.com/office/drawing/2010/main" val="0"/>
              </a:ext>
            </a:extLst>
          </a:blip>
          <a:srcRect l="6809" r="2808"/>
          <a:stretch>
            <a:fillRect/>
          </a:stretch>
        </p:blipFill>
        <p:spPr>
          <a:xfrm>
            <a:off x="4664913" y="640080"/>
            <a:ext cx="6882485" cy="5577840"/>
          </a:xfrm>
          <a:prstGeom prst="rect">
            <a:avLst/>
          </a:prstGeom>
        </p:spPr>
      </p:pic>
    </p:spTree>
    <p:extLst>
      <p:ext uri="{BB962C8B-B14F-4D97-AF65-F5344CB8AC3E}">
        <p14:creationId xmlns:p14="http://schemas.microsoft.com/office/powerpoint/2010/main" val="108582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12977-96C1-063B-A6D0-960CAE3BB0E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b="1" kern="1200">
                <a:solidFill>
                  <a:schemeClr val="tx1"/>
                </a:solidFill>
                <a:latin typeface="+mj-lt"/>
                <a:ea typeface="+mj-ea"/>
                <a:cs typeface="+mj-cs"/>
              </a:rPr>
              <a:t>Method</a:t>
            </a:r>
            <a:br>
              <a:rPr lang="en-US" sz="5000" kern="1200">
                <a:solidFill>
                  <a:schemeClr val="tx1"/>
                </a:solidFill>
                <a:latin typeface="+mj-lt"/>
                <a:ea typeface="+mj-ea"/>
                <a:cs typeface="+mj-cs"/>
              </a:rPr>
            </a:br>
            <a:endParaRPr lang="en-US" sz="5000" kern="120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53D7D9-2A12-AAFA-30F9-0F805A0F900B}"/>
              </a:ext>
            </a:extLst>
          </p:cNvPr>
          <p:cNvSpPr>
            <a:spLocks noGrp="1"/>
          </p:cNvSpPr>
          <p:nvPr>
            <p:ph sz="half" idx="1"/>
          </p:nvPr>
        </p:nvSpPr>
        <p:spPr>
          <a:xfrm>
            <a:off x="329278" y="2642616"/>
            <a:ext cx="5120546" cy="3547872"/>
          </a:xfrm>
        </p:spPr>
        <p:txBody>
          <a:bodyPr vert="horz" lIns="91440" tIns="45720" rIns="91440" bIns="45720" rtlCol="0" anchor="t">
            <a:normAutofit/>
          </a:bodyPr>
          <a:lstStyle/>
          <a:p>
            <a:pPr marL="628650" lvl="0" indent="-342900">
              <a:buFont typeface="+mj-lt"/>
              <a:buAutoNum type="arabicPeriod"/>
            </a:pPr>
            <a:r>
              <a:rPr lang="en-US" sz="1400" dirty="0"/>
              <a:t>Fill a clear cup, jar or beaker with water.</a:t>
            </a:r>
          </a:p>
          <a:p>
            <a:pPr marL="628650" lvl="0" indent="-342900">
              <a:buFont typeface="+mj-lt"/>
              <a:buAutoNum type="arabicPeriod"/>
            </a:pPr>
            <a:r>
              <a:rPr lang="en-US" sz="1400" dirty="0"/>
              <a:t>Add a few drops of food </a:t>
            </a:r>
            <a:r>
              <a:rPr lang="en-US" sz="1400" dirty="0" err="1"/>
              <a:t>colouring</a:t>
            </a:r>
            <a:r>
              <a:rPr lang="en-US" sz="1400" dirty="0"/>
              <a:t> to the water.</a:t>
            </a:r>
          </a:p>
          <a:p>
            <a:pPr marL="628650" lvl="0" indent="-342900">
              <a:buFont typeface="+mj-lt"/>
              <a:buAutoNum type="arabicPeriod"/>
            </a:pPr>
            <a:r>
              <a:rPr lang="en-US" sz="1400" dirty="0"/>
              <a:t>Trim the bottom of the celery stalk to make a fresh cut.</a:t>
            </a:r>
          </a:p>
          <a:p>
            <a:pPr marL="628650" lvl="0" indent="-342900">
              <a:buFont typeface="+mj-lt"/>
              <a:buAutoNum type="arabicPeriod"/>
            </a:pPr>
            <a:r>
              <a:rPr lang="en-US" sz="1400" dirty="0"/>
              <a:t>Place the celery in the </a:t>
            </a:r>
            <a:r>
              <a:rPr lang="en-US" sz="1400" dirty="0" err="1"/>
              <a:t>coloured</a:t>
            </a:r>
            <a:r>
              <a:rPr lang="en-US" sz="1400" dirty="0"/>
              <a:t> water.</a:t>
            </a:r>
          </a:p>
          <a:p>
            <a:pPr marL="628650" lvl="0" indent="-342900">
              <a:buFont typeface="+mj-lt"/>
              <a:buAutoNum type="arabicPeriod"/>
            </a:pPr>
            <a:r>
              <a:rPr lang="en-US" sz="1400" dirty="0"/>
              <a:t>Leave the celery in the </a:t>
            </a:r>
            <a:r>
              <a:rPr lang="en-US" sz="1400" dirty="0" err="1"/>
              <a:t>coloured</a:t>
            </a:r>
            <a:r>
              <a:rPr lang="en-US" sz="1400" dirty="0"/>
              <a:t> water for 2–4 hours or overnight for best results.</a:t>
            </a:r>
          </a:p>
          <a:p>
            <a:pPr marL="628650" lvl="0" indent="-342900">
              <a:buFont typeface="+mj-lt"/>
              <a:buAutoNum type="arabicPeriod"/>
            </a:pPr>
            <a:r>
              <a:rPr lang="en-US" sz="1400" dirty="0"/>
              <a:t>Observe what happens to the celery stalk and leaves.</a:t>
            </a:r>
          </a:p>
          <a:p>
            <a:pPr marL="0" indent="0">
              <a:buNone/>
            </a:pPr>
            <a:r>
              <a:rPr lang="en-US" sz="1400" dirty="0"/>
              <a:t>Discuss</a:t>
            </a:r>
          </a:p>
          <a:p>
            <a:pPr marL="628650" lvl="0" indent="-342900">
              <a:buFont typeface="+mj-lt"/>
              <a:buAutoNum type="arabicPeriod"/>
            </a:pPr>
            <a:r>
              <a:rPr lang="en-US" sz="1400" dirty="0"/>
              <a:t>What part of the celery changes </a:t>
            </a:r>
            <a:r>
              <a:rPr lang="en-US" sz="1400" dirty="0" err="1"/>
              <a:t>colour</a:t>
            </a:r>
            <a:r>
              <a:rPr lang="en-US" sz="1400" dirty="0"/>
              <a:t> first?</a:t>
            </a:r>
          </a:p>
          <a:p>
            <a:pPr marL="628650" lvl="0" indent="-342900">
              <a:buFont typeface="+mj-lt"/>
              <a:buAutoNum type="arabicPeriod"/>
            </a:pPr>
            <a:r>
              <a:rPr lang="en-US" sz="1400" dirty="0"/>
              <a:t>How does the water move through the celery?</a:t>
            </a:r>
          </a:p>
          <a:p>
            <a:pPr marL="514350" lvl="0"/>
            <a:endParaRPr lang="en-US" sz="1400" dirty="0"/>
          </a:p>
        </p:txBody>
      </p:sp>
      <p:pic>
        <p:nvPicPr>
          <p:cNvPr id="4" name="Picture 3">
            <a:extLst>
              <a:ext uri="{FF2B5EF4-FFF2-40B4-BE49-F238E27FC236}">
                <a16:creationId xmlns:a16="http://schemas.microsoft.com/office/drawing/2014/main" id="{9DB7691F-E0B1-4AB5-A387-479BBAAD7070}"/>
              </a:ext>
            </a:extLst>
          </p:cNvPr>
          <p:cNvPicPr>
            <a:picLocks noChangeAspect="1"/>
          </p:cNvPicPr>
          <p:nvPr/>
        </p:nvPicPr>
        <p:blipFill>
          <a:blip r:embed="rId2"/>
          <a:stretch>
            <a:fillRect/>
          </a:stretch>
        </p:blipFill>
        <p:spPr>
          <a:xfrm>
            <a:off x="6099048" y="1422829"/>
            <a:ext cx="5458968" cy="4012341"/>
          </a:xfrm>
          <a:prstGeom prst="rect">
            <a:avLst/>
          </a:prstGeom>
        </p:spPr>
      </p:pic>
    </p:spTree>
    <p:extLst>
      <p:ext uri="{BB962C8B-B14F-4D97-AF65-F5344CB8AC3E}">
        <p14:creationId xmlns:p14="http://schemas.microsoft.com/office/powerpoint/2010/main" val="51048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687806-3B79-FDD5-080D-FA818365B60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32B32-3D50-C26A-D052-ECAF12A5CDB1}"/>
              </a:ext>
            </a:extLst>
          </p:cNvPr>
          <p:cNvSpPr>
            <a:spLocks noGrp="1"/>
          </p:cNvSpPr>
          <p:nvPr>
            <p:ph type="title"/>
          </p:nvPr>
        </p:nvSpPr>
        <p:spPr>
          <a:xfrm>
            <a:off x="630936" y="640080"/>
            <a:ext cx="4818888" cy="1481328"/>
          </a:xfrm>
        </p:spPr>
        <p:txBody>
          <a:bodyPr anchor="b">
            <a:normAutofit/>
          </a:bodyPr>
          <a:lstStyle/>
          <a:p>
            <a:r>
              <a:rPr lang="en-NZ" sz="5000" b="1"/>
              <a:t>Questions</a:t>
            </a:r>
            <a:br>
              <a:rPr lang="en-NZ" sz="5000"/>
            </a:br>
            <a:endParaRPr lang="en-NZ" sz="500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6C2ADC-4400-420F-8BE5-8A415178B971}"/>
              </a:ext>
            </a:extLst>
          </p:cNvPr>
          <p:cNvSpPr>
            <a:spLocks noGrp="1"/>
          </p:cNvSpPr>
          <p:nvPr>
            <p:ph idx="1"/>
          </p:nvPr>
        </p:nvSpPr>
        <p:spPr>
          <a:xfrm>
            <a:off x="630936" y="2660904"/>
            <a:ext cx="4818888" cy="3547872"/>
          </a:xfrm>
        </p:spPr>
        <p:txBody>
          <a:bodyPr anchor="t">
            <a:normAutofit/>
          </a:bodyPr>
          <a:lstStyle/>
          <a:p>
            <a:pPr marL="514350" lvl="0" indent="-514350">
              <a:buFont typeface="+mj-lt"/>
              <a:buAutoNum type="arabicPeriod"/>
            </a:pPr>
            <a:r>
              <a:rPr lang="en-NZ" sz="2200"/>
              <a:t>Which plant tissue carries water and minerals from the roots to the leaves?</a:t>
            </a:r>
          </a:p>
          <a:p>
            <a:pPr marL="514350" lvl="0" indent="-514350">
              <a:buFont typeface="+mj-lt"/>
              <a:buAutoNum type="arabicPeriod"/>
            </a:pPr>
            <a:r>
              <a:rPr lang="en-NZ" sz="2200"/>
              <a:t>Which plant tissue carries food (sugars) from the leaves to other parts of the plant?</a:t>
            </a:r>
          </a:p>
          <a:p>
            <a:endParaRPr lang="en-NZ" sz="2200"/>
          </a:p>
        </p:txBody>
      </p:sp>
      <p:pic>
        <p:nvPicPr>
          <p:cNvPr id="5" name="Picture 4">
            <a:extLst>
              <a:ext uri="{FF2B5EF4-FFF2-40B4-BE49-F238E27FC236}">
                <a16:creationId xmlns:a16="http://schemas.microsoft.com/office/drawing/2014/main" id="{BBB1DAA5-87E5-3A58-9DF5-5F0C8697DFB1}"/>
              </a:ext>
            </a:extLst>
          </p:cNvPr>
          <p:cNvPicPr>
            <a:picLocks noChangeAspect="1"/>
          </p:cNvPicPr>
          <p:nvPr/>
        </p:nvPicPr>
        <p:blipFill>
          <a:blip r:embed="rId2"/>
          <a:stretch>
            <a:fillRect/>
          </a:stretch>
        </p:blipFill>
        <p:spPr>
          <a:xfrm>
            <a:off x="6269626" y="640080"/>
            <a:ext cx="5117812" cy="5577840"/>
          </a:xfrm>
          <a:prstGeom prst="rect">
            <a:avLst/>
          </a:prstGeom>
        </p:spPr>
      </p:pic>
    </p:spTree>
    <p:extLst>
      <p:ext uri="{BB962C8B-B14F-4D97-AF65-F5344CB8AC3E}">
        <p14:creationId xmlns:p14="http://schemas.microsoft.com/office/powerpoint/2010/main" val="276777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E243EC-1903-D715-E69B-E9D8B67386F9}"/>
              </a:ext>
            </a:extLst>
          </p:cNvPr>
          <p:cNvSpPr>
            <a:spLocks noGrp="1"/>
          </p:cNvSpPr>
          <p:nvPr>
            <p:ph type="title"/>
          </p:nvPr>
        </p:nvSpPr>
        <p:spPr>
          <a:xfrm>
            <a:off x="630936" y="640080"/>
            <a:ext cx="4818888" cy="1481328"/>
          </a:xfrm>
        </p:spPr>
        <p:txBody>
          <a:bodyPr anchor="b">
            <a:normAutofit/>
          </a:bodyPr>
          <a:lstStyle/>
          <a:p>
            <a:r>
              <a:rPr lang="en-NZ" sz="5400"/>
              <a:t>Answers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A0500E-C794-84C1-2C28-37D601CD48CD}"/>
              </a:ext>
            </a:extLst>
          </p:cNvPr>
          <p:cNvSpPr>
            <a:spLocks noGrp="1"/>
          </p:cNvSpPr>
          <p:nvPr>
            <p:ph idx="1"/>
          </p:nvPr>
        </p:nvSpPr>
        <p:spPr>
          <a:xfrm>
            <a:off x="630936" y="2660904"/>
            <a:ext cx="4818888" cy="3547872"/>
          </a:xfrm>
        </p:spPr>
        <p:txBody>
          <a:bodyPr anchor="t">
            <a:normAutofit/>
          </a:bodyPr>
          <a:lstStyle/>
          <a:p>
            <a:pPr marL="514350" indent="-514350">
              <a:buFont typeface="+mj-lt"/>
              <a:buAutoNum type="arabicPeriod"/>
            </a:pPr>
            <a:r>
              <a:rPr lang="en-NZ" sz="2200"/>
              <a:t>Xylem tissue m</a:t>
            </a:r>
            <a:r>
              <a:rPr lang="en-US" sz="2200"/>
              <a:t>oves water and dissolved minerals from the roots up through the plant to the leaves.</a:t>
            </a:r>
          </a:p>
          <a:p>
            <a:pPr marL="514350" indent="-514350">
              <a:buFont typeface="+mj-lt"/>
              <a:buAutoNum type="arabicPeriod"/>
            </a:pPr>
            <a:endParaRPr lang="en-US" sz="2200"/>
          </a:p>
          <a:p>
            <a:pPr marL="514350" indent="-514350">
              <a:spcBef>
                <a:spcPts val="0"/>
              </a:spcBef>
              <a:buFont typeface="+mj-lt"/>
              <a:buAutoNum type="arabicPeriod"/>
            </a:pPr>
            <a:r>
              <a:rPr lang="en-US" sz="2200"/>
              <a:t>Phloem</a:t>
            </a:r>
            <a:r>
              <a:rPr lang="en-US" sz="2200" b="1"/>
              <a:t> </a:t>
            </a:r>
            <a:r>
              <a:rPr lang="en-US" sz="2200"/>
              <a:t>tissue</a:t>
            </a:r>
            <a:r>
              <a:rPr lang="en-US" sz="2200" b="1"/>
              <a:t> </a:t>
            </a:r>
            <a:r>
              <a:rPr lang="en-US" sz="2200"/>
              <a:t>transports sugars made in the leaves during photosynthesis to other parts of the plant where they are needed for energy and growth.</a:t>
            </a:r>
            <a:endParaRPr lang="en-NZ" sz="2200"/>
          </a:p>
        </p:txBody>
      </p:sp>
      <p:pic>
        <p:nvPicPr>
          <p:cNvPr id="4" name="Picture 3">
            <a:extLst>
              <a:ext uri="{FF2B5EF4-FFF2-40B4-BE49-F238E27FC236}">
                <a16:creationId xmlns:a16="http://schemas.microsoft.com/office/drawing/2014/main" id="{6F2ED807-6BB9-90E8-F945-F0E9ABC1205D}"/>
              </a:ext>
            </a:extLst>
          </p:cNvPr>
          <p:cNvPicPr>
            <a:picLocks noChangeAspect="1"/>
          </p:cNvPicPr>
          <p:nvPr/>
        </p:nvPicPr>
        <p:blipFill>
          <a:blip r:embed="rId2"/>
          <a:stretch>
            <a:fillRect/>
          </a:stretch>
        </p:blipFill>
        <p:spPr>
          <a:xfrm>
            <a:off x="6398676" y="1406144"/>
            <a:ext cx="5159340" cy="4295151"/>
          </a:xfrm>
          <a:prstGeom prst="rect">
            <a:avLst/>
          </a:prstGeom>
        </p:spPr>
      </p:pic>
    </p:spTree>
    <p:extLst>
      <p:ext uri="{BB962C8B-B14F-4D97-AF65-F5344CB8AC3E}">
        <p14:creationId xmlns:p14="http://schemas.microsoft.com/office/powerpoint/2010/main" val="4284451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F3A372-302A-01BF-84E6-2ECEDE9AE94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578BE-077D-EC29-FA61-A8B38AD9D763}"/>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b="1" kern="1200">
                <a:solidFill>
                  <a:schemeClr val="tx1"/>
                </a:solidFill>
                <a:latin typeface="+mj-lt"/>
                <a:ea typeface="+mj-ea"/>
                <a:cs typeface="+mj-cs"/>
              </a:rPr>
              <a:t>Extension:  Mixing two colours with one celery stalk</a:t>
            </a:r>
            <a:br>
              <a:rPr lang="en-US" sz="3000" kern="1200">
                <a:solidFill>
                  <a:schemeClr val="tx1"/>
                </a:solidFill>
                <a:latin typeface="+mj-lt"/>
                <a:ea typeface="+mj-ea"/>
                <a:cs typeface="+mj-cs"/>
              </a:rPr>
            </a:br>
            <a:endParaRPr lang="en-US" sz="3000" kern="120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EA3B8D-13ED-936B-96A6-EB6EA7379F51}"/>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628650" lvl="0" indent="-342900">
              <a:buFont typeface="+mj-lt"/>
              <a:buAutoNum type="arabicPeriod"/>
            </a:pPr>
            <a:r>
              <a:rPr lang="en-US" sz="1800" dirty="0"/>
              <a:t>Trim the bottom of the celery stalk to make a fresh cut. </a:t>
            </a:r>
          </a:p>
          <a:p>
            <a:pPr marL="628650" lvl="0" indent="-342900">
              <a:buFont typeface="+mj-lt"/>
              <a:buAutoNum type="arabicPeriod"/>
            </a:pPr>
            <a:r>
              <a:rPr lang="en-US" sz="1800" dirty="0"/>
              <a:t>Use scissors to cut stalk in half up to 3cm from the top of the leafy part</a:t>
            </a:r>
          </a:p>
          <a:p>
            <a:pPr marL="628650" lvl="0" indent="-342900">
              <a:buFont typeface="+mj-lt"/>
              <a:buAutoNum type="arabicPeriod"/>
            </a:pPr>
            <a:r>
              <a:rPr lang="en-US" sz="1800" dirty="0"/>
              <a:t>Place one half in one </a:t>
            </a:r>
            <a:r>
              <a:rPr lang="en-US" sz="1800" dirty="0" err="1"/>
              <a:t>colour</a:t>
            </a:r>
            <a:r>
              <a:rPr lang="en-US" sz="1800" dirty="0"/>
              <a:t> and the other half in another </a:t>
            </a:r>
            <a:r>
              <a:rPr lang="en-US" sz="1800" dirty="0" err="1"/>
              <a:t>colour</a:t>
            </a:r>
            <a:endParaRPr lang="en-US" sz="1800" dirty="0"/>
          </a:p>
          <a:p>
            <a:pPr marL="628650" lvl="0" indent="-342900">
              <a:buFont typeface="+mj-lt"/>
              <a:buAutoNum type="arabicPeriod"/>
            </a:pPr>
            <a:r>
              <a:rPr lang="en-US" sz="1800" dirty="0"/>
              <a:t>Leave the celery in the </a:t>
            </a:r>
            <a:r>
              <a:rPr lang="en-US" sz="1800" dirty="0" err="1"/>
              <a:t>coloured</a:t>
            </a:r>
            <a:r>
              <a:rPr lang="en-US" sz="1800" dirty="0"/>
              <a:t> water for 2–4 hours or overnight for best results.</a:t>
            </a:r>
          </a:p>
          <a:p>
            <a:endParaRPr lang="en-US" sz="2200" dirty="0"/>
          </a:p>
        </p:txBody>
      </p:sp>
      <p:pic>
        <p:nvPicPr>
          <p:cNvPr id="5" name="Content Placeholder 4">
            <a:extLst>
              <a:ext uri="{FF2B5EF4-FFF2-40B4-BE49-F238E27FC236}">
                <a16:creationId xmlns:a16="http://schemas.microsoft.com/office/drawing/2014/main" id="{1965A83E-056B-69EB-BB83-C70EF16924D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9048" y="1204471"/>
            <a:ext cx="5458968" cy="4449058"/>
          </a:xfrm>
          <a:prstGeom prst="rect">
            <a:avLst/>
          </a:prstGeom>
        </p:spPr>
      </p:pic>
    </p:spTree>
    <p:extLst>
      <p:ext uri="{BB962C8B-B14F-4D97-AF65-F5344CB8AC3E}">
        <p14:creationId xmlns:p14="http://schemas.microsoft.com/office/powerpoint/2010/main" val="2717070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BF8AA-4270-92F5-F951-203C5233E973}"/>
              </a:ext>
            </a:extLst>
          </p:cNvPr>
          <p:cNvSpPr>
            <a:spLocks noGrp="1"/>
          </p:cNvSpPr>
          <p:nvPr>
            <p:ph type="title"/>
          </p:nvPr>
        </p:nvSpPr>
        <p:spPr>
          <a:xfrm>
            <a:off x="630936" y="640080"/>
            <a:ext cx="4818888" cy="1481328"/>
          </a:xfrm>
        </p:spPr>
        <p:txBody>
          <a:bodyPr anchor="b">
            <a:normAutofit/>
          </a:bodyPr>
          <a:lstStyle/>
          <a:p>
            <a:r>
              <a:rPr lang="en-NZ" sz="5000" b="1"/>
              <a:t>Discussion</a:t>
            </a:r>
            <a:br>
              <a:rPr lang="en-NZ" sz="5000"/>
            </a:br>
            <a:endParaRPr lang="en-NZ" sz="500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17C79D-C7E2-9864-03D4-9BC613C93784}"/>
              </a:ext>
            </a:extLst>
          </p:cNvPr>
          <p:cNvSpPr>
            <a:spLocks noGrp="1"/>
          </p:cNvSpPr>
          <p:nvPr>
            <p:ph idx="1"/>
          </p:nvPr>
        </p:nvSpPr>
        <p:spPr>
          <a:xfrm>
            <a:off x="630936" y="2660904"/>
            <a:ext cx="4818888" cy="3547872"/>
          </a:xfrm>
        </p:spPr>
        <p:txBody>
          <a:bodyPr anchor="t">
            <a:normAutofit/>
          </a:bodyPr>
          <a:lstStyle/>
          <a:p>
            <a:pPr marL="514350" lvl="0" indent="-514350">
              <a:buFont typeface="+mj-lt"/>
              <a:buAutoNum type="arabicPeriod"/>
            </a:pPr>
            <a:r>
              <a:rPr lang="en-NZ" sz="2200"/>
              <a:t>Discuss what you think will happen</a:t>
            </a:r>
          </a:p>
          <a:p>
            <a:pPr marL="514350" lvl="0" indent="-514350">
              <a:buFont typeface="+mj-lt"/>
              <a:buAutoNum type="arabicPeriod"/>
            </a:pPr>
            <a:r>
              <a:rPr lang="en-NZ" sz="2200"/>
              <a:t>How is this experiment different than just having the whole celery stalk on one colour?</a:t>
            </a:r>
          </a:p>
          <a:p>
            <a:endParaRPr lang="en-NZ" sz="2200"/>
          </a:p>
          <a:p>
            <a:endParaRPr lang="en-NZ" sz="2200"/>
          </a:p>
        </p:txBody>
      </p:sp>
      <p:pic>
        <p:nvPicPr>
          <p:cNvPr id="5" name="Picture 4">
            <a:extLst>
              <a:ext uri="{FF2B5EF4-FFF2-40B4-BE49-F238E27FC236}">
                <a16:creationId xmlns:a16="http://schemas.microsoft.com/office/drawing/2014/main" id="{F127D344-C7BE-8FCB-6CC8-C1C71E4FFF27}"/>
              </a:ext>
            </a:extLst>
          </p:cNvPr>
          <p:cNvPicPr>
            <a:picLocks noChangeAspect="1"/>
          </p:cNvPicPr>
          <p:nvPr/>
        </p:nvPicPr>
        <p:blipFill>
          <a:blip r:embed="rId2"/>
          <a:stretch>
            <a:fillRect/>
          </a:stretch>
        </p:blipFill>
        <p:spPr>
          <a:xfrm>
            <a:off x="6099048" y="1538833"/>
            <a:ext cx="5458968" cy="3780334"/>
          </a:xfrm>
          <a:prstGeom prst="rect">
            <a:avLst/>
          </a:prstGeom>
        </p:spPr>
      </p:pic>
    </p:spTree>
    <p:extLst>
      <p:ext uri="{BB962C8B-B14F-4D97-AF65-F5344CB8AC3E}">
        <p14:creationId xmlns:p14="http://schemas.microsoft.com/office/powerpoint/2010/main" val="355221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F602-D84D-ABF4-E8D3-26ED2C591DF6}"/>
              </a:ext>
            </a:extLst>
          </p:cNvPr>
          <p:cNvSpPr>
            <a:spLocks noGrp="1"/>
          </p:cNvSpPr>
          <p:nvPr>
            <p:ph type="title"/>
          </p:nvPr>
        </p:nvSpPr>
        <p:spPr/>
        <p:txBody>
          <a:bodyPr/>
          <a:lstStyle/>
          <a:p>
            <a:r>
              <a:rPr lang="en-NZ" b="1" dirty="0"/>
              <a:t>Activity 5: Summary</a:t>
            </a:r>
            <a:br>
              <a:rPr lang="en-NZ" dirty="0"/>
            </a:br>
            <a:endParaRPr lang="en-NZ" dirty="0"/>
          </a:p>
        </p:txBody>
      </p:sp>
      <p:sp>
        <p:nvSpPr>
          <p:cNvPr id="3" name="Content Placeholder 2">
            <a:extLst>
              <a:ext uri="{FF2B5EF4-FFF2-40B4-BE49-F238E27FC236}">
                <a16:creationId xmlns:a16="http://schemas.microsoft.com/office/drawing/2014/main" id="{4AA26243-A94C-F654-CD48-4A4E3B6CC826}"/>
              </a:ext>
            </a:extLst>
          </p:cNvPr>
          <p:cNvSpPr>
            <a:spLocks noGrp="1"/>
          </p:cNvSpPr>
          <p:nvPr>
            <p:ph idx="1"/>
          </p:nvPr>
        </p:nvSpPr>
        <p:spPr>
          <a:xfrm>
            <a:off x="838200" y="2063369"/>
            <a:ext cx="6687312" cy="4351338"/>
          </a:xfrm>
        </p:spPr>
        <p:txBody>
          <a:bodyPr/>
          <a:lstStyle/>
          <a:p>
            <a:pPr marL="0" indent="0">
              <a:buNone/>
            </a:pPr>
            <a:r>
              <a:rPr lang="en-NZ" sz="1800" dirty="0"/>
              <a:t>Drag and drop the words  to complete the sentences.</a:t>
            </a:r>
          </a:p>
          <a:p>
            <a:pPr marL="0" indent="0">
              <a:buNone/>
            </a:pPr>
            <a:endParaRPr lang="en-NZ" sz="1800" dirty="0"/>
          </a:p>
          <a:p>
            <a:pPr marL="0" indent="0">
              <a:buNone/>
            </a:pPr>
            <a:endParaRPr lang="en-NZ" sz="1800" dirty="0"/>
          </a:p>
          <a:p>
            <a:pPr marL="514350" indent="-514350">
              <a:buFont typeface="+mj-lt"/>
              <a:buAutoNum type="arabicPeriod"/>
            </a:pPr>
            <a:r>
              <a:rPr lang="en-NZ" sz="1800" dirty="0"/>
              <a:t>Plants are made of tiny units called </a:t>
            </a:r>
            <a:r>
              <a:rPr lang="en-NZ" sz="1800" b="1" dirty="0"/>
              <a:t>__________</a:t>
            </a:r>
            <a:r>
              <a:rPr lang="en-NZ" sz="1800" dirty="0"/>
              <a:t>.</a:t>
            </a:r>
          </a:p>
          <a:p>
            <a:pPr marL="514350" indent="-514350">
              <a:buFont typeface="+mj-lt"/>
              <a:buAutoNum type="arabicPeriod"/>
            </a:pPr>
            <a:r>
              <a:rPr lang="en-NZ" sz="1800" dirty="0"/>
              <a:t>Groups of cells working together form </a:t>
            </a:r>
            <a:r>
              <a:rPr lang="en-NZ" sz="1800" b="1" dirty="0"/>
              <a:t>__________</a:t>
            </a:r>
            <a:r>
              <a:rPr lang="en-NZ" sz="1800" dirty="0"/>
              <a:t>.</a:t>
            </a:r>
          </a:p>
          <a:p>
            <a:pPr marL="514350" indent="-514350">
              <a:buFont typeface="+mj-lt"/>
              <a:buAutoNum type="arabicPeriod"/>
            </a:pPr>
            <a:r>
              <a:rPr lang="en-NZ" sz="1800" dirty="0"/>
              <a:t>Groups of tissues form plant </a:t>
            </a:r>
            <a:r>
              <a:rPr lang="en-NZ" sz="1800" b="1" dirty="0"/>
              <a:t>__________</a:t>
            </a:r>
            <a:r>
              <a:rPr lang="en-NZ" sz="1800" dirty="0"/>
              <a:t> such as roots, stems, and leaves.</a:t>
            </a:r>
          </a:p>
          <a:p>
            <a:pPr marL="0" indent="0">
              <a:buNone/>
            </a:pPr>
            <a:r>
              <a:rPr lang="en-NZ" dirty="0"/>
              <a:t> </a:t>
            </a:r>
          </a:p>
          <a:p>
            <a:endParaRPr lang="en-NZ" dirty="0"/>
          </a:p>
        </p:txBody>
      </p:sp>
      <p:sp>
        <p:nvSpPr>
          <p:cNvPr id="6" name="TextBox 5">
            <a:extLst>
              <a:ext uri="{FF2B5EF4-FFF2-40B4-BE49-F238E27FC236}">
                <a16:creationId xmlns:a16="http://schemas.microsoft.com/office/drawing/2014/main" id="{F3E9E29E-1D23-7865-6D03-8538636F69CF}"/>
              </a:ext>
            </a:extLst>
          </p:cNvPr>
          <p:cNvSpPr txBox="1"/>
          <p:nvPr/>
        </p:nvSpPr>
        <p:spPr>
          <a:xfrm>
            <a:off x="1225296" y="2576298"/>
            <a:ext cx="1124712" cy="369332"/>
          </a:xfrm>
          <a:prstGeom prst="rect">
            <a:avLst/>
          </a:prstGeom>
          <a:noFill/>
        </p:spPr>
        <p:txBody>
          <a:bodyPr wrap="square" rtlCol="0">
            <a:spAutoFit/>
          </a:bodyPr>
          <a:lstStyle/>
          <a:p>
            <a:r>
              <a:rPr lang="en-NZ" dirty="0"/>
              <a:t>cells</a:t>
            </a:r>
          </a:p>
        </p:txBody>
      </p:sp>
      <p:sp>
        <p:nvSpPr>
          <p:cNvPr id="7" name="TextBox 6">
            <a:extLst>
              <a:ext uri="{FF2B5EF4-FFF2-40B4-BE49-F238E27FC236}">
                <a16:creationId xmlns:a16="http://schemas.microsoft.com/office/drawing/2014/main" id="{6DD56F16-A742-8F2B-BD10-BC1AC3CBFD25}"/>
              </a:ext>
            </a:extLst>
          </p:cNvPr>
          <p:cNvSpPr txBox="1"/>
          <p:nvPr/>
        </p:nvSpPr>
        <p:spPr>
          <a:xfrm>
            <a:off x="2938272" y="2573988"/>
            <a:ext cx="1124712" cy="369332"/>
          </a:xfrm>
          <a:prstGeom prst="rect">
            <a:avLst/>
          </a:prstGeom>
          <a:noFill/>
        </p:spPr>
        <p:txBody>
          <a:bodyPr wrap="square" rtlCol="0">
            <a:spAutoFit/>
          </a:bodyPr>
          <a:lstStyle/>
          <a:p>
            <a:r>
              <a:rPr lang="en-NZ" dirty="0"/>
              <a:t>organs</a:t>
            </a:r>
          </a:p>
        </p:txBody>
      </p:sp>
      <p:sp>
        <p:nvSpPr>
          <p:cNvPr id="8" name="TextBox 7">
            <a:extLst>
              <a:ext uri="{FF2B5EF4-FFF2-40B4-BE49-F238E27FC236}">
                <a16:creationId xmlns:a16="http://schemas.microsoft.com/office/drawing/2014/main" id="{1B3B71EF-DA9D-1DE3-0D3B-99DFB7FE6706}"/>
              </a:ext>
            </a:extLst>
          </p:cNvPr>
          <p:cNvSpPr txBox="1"/>
          <p:nvPr/>
        </p:nvSpPr>
        <p:spPr>
          <a:xfrm>
            <a:off x="4867656" y="2573988"/>
            <a:ext cx="1124712" cy="369332"/>
          </a:xfrm>
          <a:prstGeom prst="rect">
            <a:avLst/>
          </a:prstGeom>
          <a:noFill/>
        </p:spPr>
        <p:txBody>
          <a:bodyPr wrap="square" rtlCol="0">
            <a:spAutoFit/>
          </a:bodyPr>
          <a:lstStyle/>
          <a:p>
            <a:r>
              <a:rPr lang="en-NZ" dirty="0"/>
              <a:t>tissues</a:t>
            </a:r>
          </a:p>
        </p:txBody>
      </p:sp>
      <p:pic>
        <p:nvPicPr>
          <p:cNvPr id="9" name="Picture 8">
            <a:extLst>
              <a:ext uri="{FF2B5EF4-FFF2-40B4-BE49-F238E27FC236}">
                <a16:creationId xmlns:a16="http://schemas.microsoft.com/office/drawing/2014/main" id="{368C11B9-A14D-D986-2965-683BF46641FE}"/>
              </a:ext>
            </a:extLst>
          </p:cNvPr>
          <p:cNvPicPr>
            <a:picLocks noChangeAspect="1"/>
          </p:cNvPicPr>
          <p:nvPr/>
        </p:nvPicPr>
        <p:blipFill>
          <a:blip r:embed="rId2"/>
          <a:stretch>
            <a:fillRect/>
          </a:stretch>
        </p:blipFill>
        <p:spPr>
          <a:xfrm>
            <a:off x="6934368" y="1256445"/>
            <a:ext cx="5007696" cy="4270550"/>
          </a:xfrm>
          <a:prstGeom prst="rect">
            <a:avLst/>
          </a:prstGeom>
        </p:spPr>
      </p:pic>
    </p:spTree>
    <p:extLst>
      <p:ext uri="{BB962C8B-B14F-4D97-AF65-F5344CB8AC3E}">
        <p14:creationId xmlns:p14="http://schemas.microsoft.com/office/powerpoint/2010/main" val="93233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229C15-8A02-EAF6-3082-5F57618AE772}"/>
              </a:ext>
            </a:extLst>
          </p:cNvPr>
          <p:cNvSpPr>
            <a:spLocks noGrp="1"/>
          </p:cNvSpPr>
          <p:nvPr>
            <p:ph type="title"/>
          </p:nvPr>
        </p:nvSpPr>
        <p:spPr>
          <a:xfrm>
            <a:off x="838200" y="557189"/>
            <a:ext cx="4155825" cy="5571898"/>
          </a:xfrm>
        </p:spPr>
        <p:txBody>
          <a:bodyPr>
            <a:normAutofit/>
          </a:bodyPr>
          <a:lstStyle/>
          <a:p>
            <a:r>
              <a:rPr lang="en-NZ" b="1" dirty="0"/>
              <a:t>Activity 6: Test yourself questions</a:t>
            </a:r>
            <a:br>
              <a:rPr lang="en-NZ" dirty="0"/>
            </a:br>
            <a:endParaRPr lang="en-NZ" dirty="0"/>
          </a:p>
        </p:txBody>
      </p:sp>
      <p:sp>
        <p:nvSpPr>
          <p:cNvPr id="3" name="Content Placeholder 2">
            <a:extLst>
              <a:ext uri="{FF2B5EF4-FFF2-40B4-BE49-F238E27FC236}">
                <a16:creationId xmlns:a16="http://schemas.microsoft.com/office/drawing/2014/main" id="{ECA85B6B-E3DC-AC97-3D9B-88E3E3CAC913}"/>
              </a:ext>
            </a:extLst>
          </p:cNvPr>
          <p:cNvSpPr>
            <a:spLocks noGrp="1"/>
          </p:cNvSpPr>
          <p:nvPr>
            <p:ph idx="1"/>
          </p:nvPr>
        </p:nvSpPr>
        <p:spPr>
          <a:xfrm>
            <a:off x="5186552" y="557189"/>
            <a:ext cx="6167246" cy="5571898"/>
          </a:xfrm>
        </p:spPr>
        <p:txBody>
          <a:bodyPr anchor="ctr">
            <a:normAutofit/>
          </a:bodyPr>
          <a:lstStyle/>
          <a:p>
            <a:pPr marL="514350" lvl="0" indent="-514350">
              <a:buFont typeface="+mj-lt"/>
              <a:buAutoNum type="arabicPeriod"/>
            </a:pPr>
            <a:r>
              <a:rPr lang="en-NZ" sz="2000" dirty="0"/>
              <a:t>What are all plants made up of? </a:t>
            </a:r>
          </a:p>
          <a:p>
            <a:pPr marL="514350" lvl="0" indent="-514350">
              <a:buFont typeface="+mj-lt"/>
              <a:buAutoNum type="arabicPeriod"/>
            </a:pPr>
            <a:r>
              <a:rPr lang="en-NZ" sz="2000" dirty="0"/>
              <a:t>What is a plant organ? </a:t>
            </a:r>
          </a:p>
          <a:p>
            <a:pPr marL="514350" lvl="0" indent="-514350">
              <a:buFont typeface="+mj-lt"/>
              <a:buAutoNum type="arabicPeriod"/>
            </a:pPr>
            <a:r>
              <a:rPr lang="en-NZ" sz="2000" dirty="0"/>
              <a:t>Name two plant organs that we eat as vegetables. </a:t>
            </a:r>
          </a:p>
          <a:p>
            <a:pPr marL="514350" lvl="0" indent="-514350">
              <a:buFont typeface="+mj-lt"/>
              <a:buAutoNum type="arabicPeriod"/>
            </a:pPr>
            <a:r>
              <a:rPr lang="en-NZ" sz="2000" dirty="0"/>
              <a:t>What is the function of the cell wall in a plant cell? </a:t>
            </a:r>
          </a:p>
          <a:p>
            <a:pPr marL="514350" lvl="0" indent="-514350">
              <a:buFont typeface="+mj-lt"/>
              <a:buAutoNum type="arabicPeriod"/>
            </a:pPr>
            <a:r>
              <a:rPr lang="en-NZ" sz="2000" dirty="0"/>
              <a:t>What does the nucleus do in a plant cell? </a:t>
            </a:r>
          </a:p>
          <a:p>
            <a:pPr marL="514350" lvl="0" indent="-514350">
              <a:buFont typeface="+mj-lt"/>
              <a:buAutoNum type="arabicPeriod"/>
            </a:pPr>
            <a:r>
              <a:rPr lang="en-NZ" sz="2000" dirty="0"/>
              <a:t>Which part of the plant cell carries out photosynthesis? </a:t>
            </a:r>
          </a:p>
          <a:p>
            <a:pPr marL="514350" lvl="0" indent="-514350">
              <a:buFont typeface="+mj-lt"/>
              <a:buAutoNum type="arabicPeriod"/>
            </a:pPr>
            <a:r>
              <a:rPr lang="en-NZ" sz="2000" dirty="0"/>
              <a:t>What is the main function of roots in a plant? </a:t>
            </a:r>
          </a:p>
          <a:p>
            <a:pPr marL="514350" lvl="0" indent="-514350">
              <a:buFont typeface="+mj-lt"/>
              <a:buAutoNum type="arabicPeriod"/>
            </a:pPr>
            <a:r>
              <a:rPr lang="en-NZ" sz="2000" dirty="0"/>
              <a:t>What do xylem cells transport? </a:t>
            </a:r>
          </a:p>
          <a:p>
            <a:pPr marL="514350" lvl="0" indent="-514350">
              <a:buFont typeface="+mj-lt"/>
              <a:buAutoNum type="arabicPeriod"/>
            </a:pPr>
            <a:r>
              <a:rPr lang="en-NZ" sz="2000" dirty="0"/>
              <a:t>What is the difference between the shoot system and the root system? </a:t>
            </a:r>
          </a:p>
          <a:p>
            <a:pPr marL="514350" lvl="0" indent="-514350">
              <a:buFont typeface="+mj-lt"/>
              <a:buAutoNum type="arabicPeriod"/>
            </a:pPr>
            <a:r>
              <a:rPr lang="en-NZ" sz="2000" dirty="0"/>
              <a:t>Why are root hair cells important for plants? </a:t>
            </a:r>
          </a:p>
          <a:p>
            <a:pPr marL="0" indent="0">
              <a:buNone/>
            </a:pPr>
            <a:endParaRPr lang="en-NZ" sz="2000" dirty="0"/>
          </a:p>
        </p:txBody>
      </p:sp>
    </p:spTree>
    <p:extLst>
      <p:ext uri="{BB962C8B-B14F-4D97-AF65-F5344CB8AC3E}">
        <p14:creationId xmlns:p14="http://schemas.microsoft.com/office/powerpoint/2010/main" val="445007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6B7BC3-DD73-8C05-476E-F0BAFCFC9FAA}"/>
              </a:ext>
            </a:extLst>
          </p:cNvPr>
          <p:cNvSpPr>
            <a:spLocks noGrp="1"/>
          </p:cNvSpPr>
          <p:nvPr>
            <p:ph type="title"/>
          </p:nvPr>
        </p:nvSpPr>
        <p:spPr>
          <a:xfrm>
            <a:off x="838200" y="557189"/>
            <a:ext cx="4155825" cy="5571898"/>
          </a:xfrm>
        </p:spPr>
        <p:txBody>
          <a:bodyPr>
            <a:normAutofit/>
          </a:bodyPr>
          <a:lstStyle/>
          <a:p>
            <a:r>
              <a:rPr lang="en-NZ" b="1" dirty="0"/>
              <a:t>Question answers</a:t>
            </a:r>
            <a:br>
              <a:rPr lang="en-NZ" dirty="0"/>
            </a:br>
            <a:endParaRPr lang="en-NZ" dirty="0"/>
          </a:p>
        </p:txBody>
      </p:sp>
      <p:sp>
        <p:nvSpPr>
          <p:cNvPr id="3" name="Content Placeholder 2">
            <a:extLst>
              <a:ext uri="{FF2B5EF4-FFF2-40B4-BE49-F238E27FC236}">
                <a16:creationId xmlns:a16="http://schemas.microsoft.com/office/drawing/2014/main" id="{7493C8AF-0E1F-F4BD-E6E5-5CC4ED632F5B}"/>
              </a:ext>
            </a:extLst>
          </p:cNvPr>
          <p:cNvSpPr>
            <a:spLocks noGrp="1"/>
          </p:cNvSpPr>
          <p:nvPr>
            <p:ph idx="1"/>
          </p:nvPr>
        </p:nvSpPr>
        <p:spPr>
          <a:xfrm>
            <a:off x="5186552" y="557189"/>
            <a:ext cx="6167246" cy="5571898"/>
          </a:xfrm>
        </p:spPr>
        <p:txBody>
          <a:bodyPr anchor="ctr">
            <a:normAutofit/>
          </a:bodyPr>
          <a:lstStyle/>
          <a:p>
            <a:pPr marL="514350" lvl="0" indent="-514350">
              <a:buFont typeface="+mj-lt"/>
              <a:buAutoNum type="arabicPeriod"/>
            </a:pPr>
            <a:r>
              <a:rPr lang="en-NZ" sz="1700"/>
              <a:t>Plants are made up of cells, tissues, and organs. </a:t>
            </a:r>
          </a:p>
          <a:p>
            <a:pPr marL="514350" lvl="0" indent="-514350">
              <a:buFont typeface="+mj-lt"/>
              <a:buAutoNum type="arabicPeriod"/>
            </a:pPr>
            <a:r>
              <a:rPr lang="en-NZ" sz="1700"/>
              <a:t>A plant organ is a part of a plant made of different tissues that work together to do a specific job. </a:t>
            </a:r>
          </a:p>
          <a:p>
            <a:pPr marL="514350" lvl="0" indent="-514350">
              <a:buFont typeface="+mj-lt"/>
              <a:buAutoNum type="arabicPeriod"/>
            </a:pPr>
            <a:r>
              <a:rPr lang="en-NZ" sz="1700"/>
              <a:t>Examples: roots (carrot), leaves (lettuce), stems (celery), flowers (broccoli), fruits (tomato), seeds (peas). </a:t>
            </a:r>
            <a:r>
              <a:rPr lang="en-NZ" sz="1700" i="1"/>
              <a:t>Any two</a:t>
            </a:r>
            <a:endParaRPr lang="en-NZ" sz="1700"/>
          </a:p>
          <a:p>
            <a:pPr marL="514350" lvl="0" indent="-514350">
              <a:buFont typeface="+mj-lt"/>
              <a:buAutoNum type="arabicPeriod"/>
            </a:pPr>
            <a:r>
              <a:rPr lang="en-NZ" sz="1700"/>
              <a:t>The cell wall provides support and gives the cell its shape. </a:t>
            </a:r>
          </a:p>
          <a:p>
            <a:pPr marL="514350" lvl="0" indent="-514350">
              <a:buFont typeface="+mj-lt"/>
              <a:buAutoNum type="arabicPeriod"/>
            </a:pPr>
            <a:r>
              <a:rPr lang="en-NZ" sz="1700"/>
              <a:t>The nucleus controls the activities of the cell and contains DNA. </a:t>
            </a:r>
          </a:p>
          <a:p>
            <a:pPr marL="514350" lvl="0" indent="-514350">
              <a:buFont typeface="+mj-lt"/>
              <a:buAutoNum type="arabicPeriod"/>
            </a:pPr>
            <a:r>
              <a:rPr lang="en-NZ" sz="1700"/>
              <a:t>Chloroplasts carry out photosynthesis. </a:t>
            </a:r>
          </a:p>
          <a:p>
            <a:pPr marL="514350" lvl="0" indent="-514350">
              <a:buFont typeface="+mj-lt"/>
              <a:buAutoNum type="arabicPeriod"/>
            </a:pPr>
            <a:r>
              <a:rPr lang="en-NZ" sz="1700"/>
              <a:t>Roots anchor the plant and absorb water and minerals from the soil. </a:t>
            </a:r>
          </a:p>
          <a:p>
            <a:pPr marL="514350" lvl="0" indent="-514350">
              <a:buFont typeface="+mj-lt"/>
              <a:buAutoNum type="arabicPeriod"/>
            </a:pPr>
            <a:r>
              <a:rPr lang="en-NZ" sz="1700"/>
              <a:t>Xylem cells transport water and minerals from the roots to the rest of the plant. </a:t>
            </a:r>
          </a:p>
          <a:p>
            <a:pPr marL="514350" lvl="0" indent="-514350">
              <a:buFont typeface="+mj-lt"/>
              <a:buAutoNum type="arabicPeriod"/>
            </a:pPr>
            <a:r>
              <a:rPr lang="en-NZ" sz="1700"/>
              <a:t>The shoot system is above ground and makes food; the root system is below ground and absorbs water and anchors the plant. </a:t>
            </a:r>
          </a:p>
          <a:p>
            <a:pPr marL="514350" lvl="0" indent="-514350">
              <a:buFont typeface="+mj-lt"/>
              <a:buAutoNum type="arabicPeriod"/>
            </a:pPr>
            <a:r>
              <a:rPr lang="en-NZ" sz="1700"/>
              <a:t>Root hair cells increase surface area to absorb more water and minerals from the soil. </a:t>
            </a:r>
          </a:p>
          <a:p>
            <a:pPr marL="0" indent="0">
              <a:buNone/>
            </a:pPr>
            <a:endParaRPr lang="en-NZ" sz="1700"/>
          </a:p>
        </p:txBody>
      </p:sp>
    </p:spTree>
    <p:extLst>
      <p:ext uri="{BB962C8B-B14F-4D97-AF65-F5344CB8AC3E}">
        <p14:creationId xmlns:p14="http://schemas.microsoft.com/office/powerpoint/2010/main" val="39598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1D0D-DA28-B31E-0372-A5EDE8F3EF3E}"/>
              </a:ext>
            </a:extLst>
          </p:cNvPr>
          <p:cNvSpPr>
            <a:spLocks noGrp="1"/>
          </p:cNvSpPr>
          <p:nvPr>
            <p:ph type="ctrTitle"/>
          </p:nvPr>
        </p:nvSpPr>
        <p:spPr/>
        <p:txBody>
          <a:bodyPr/>
          <a:lstStyle/>
          <a:p>
            <a:r>
              <a:rPr lang="en-NZ" b="1" dirty="0"/>
              <a:t>Topic 6</a:t>
            </a:r>
            <a:endParaRPr lang="en-NZ" dirty="0"/>
          </a:p>
        </p:txBody>
      </p:sp>
      <p:sp>
        <p:nvSpPr>
          <p:cNvPr id="3" name="Subtitle 2">
            <a:extLst>
              <a:ext uri="{FF2B5EF4-FFF2-40B4-BE49-F238E27FC236}">
                <a16:creationId xmlns:a16="http://schemas.microsoft.com/office/drawing/2014/main" id="{A5B32586-1175-4FB4-08D1-360CE783F5E3}"/>
              </a:ext>
            </a:extLst>
          </p:cNvPr>
          <p:cNvSpPr>
            <a:spLocks noGrp="1"/>
          </p:cNvSpPr>
          <p:nvPr>
            <p:ph type="subTitle" idx="1"/>
          </p:nvPr>
        </p:nvSpPr>
        <p:spPr/>
        <p:txBody>
          <a:bodyPr/>
          <a:lstStyle/>
          <a:p>
            <a:r>
              <a:rPr lang="en-NZ" b="1" dirty="0"/>
              <a:t>Vegetable Plant Structure</a:t>
            </a:r>
          </a:p>
          <a:p>
            <a:r>
              <a:rPr lang="en-NZ" b="1" dirty="0"/>
              <a:t>Activities</a:t>
            </a:r>
            <a:endParaRPr lang="en-NZ" dirty="0"/>
          </a:p>
        </p:txBody>
      </p:sp>
    </p:spTree>
    <p:extLst>
      <p:ext uri="{BB962C8B-B14F-4D97-AF65-F5344CB8AC3E}">
        <p14:creationId xmlns:p14="http://schemas.microsoft.com/office/powerpoint/2010/main" val="249316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4465-AC63-C847-23A2-E216EAA511B0}"/>
              </a:ext>
            </a:extLst>
          </p:cNvPr>
          <p:cNvSpPr>
            <a:spLocks noGrp="1"/>
          </p:cNvSpPr>
          <p:nvPr>
            <p:ph type="title"/>
          </p:nvPr>
        </p:nvSpPr>
        <p:spPr/>
        <p:txBody>
          <a:bodyPr>
            <a:normAutofit fontScale="90000"/>
          </a:bodyPr>
          <a:lstStyle/>
          <a:p>
            <a:r>
              <a:rPr lang="en-NZ" b="1" dirty="0"/>
              <a:t>Activity 7: </a:t>
            </a:r>
            <a:br>
              <a:rPr lang="en-NZ" b="1" dirty="0"/>
            </a:br>
            <a:r>
              <a:rPr lang="en-NZ" sz="3600" b="1" dirty="0"/>
              <a:t>Multiple-Choice Quiz: Vegetable Plant Structure</a:t>
            </a:r>
            <a:br>
              <a:rPr lang="en-NZ" dirty="0"/>
            </a:br>
            <a:endParaRPr lang="en-NZ" dirty="0"/>
          </a:p>
        </p:txBody>
      </p:sp>
      <p:sp>
        <p:nvSpPr>
          <p:cNvPr id="3" name="Content Placeholder 2">
            <a:extLst>
              <a:ext uri="{FF2B5EF4-FFF2-40B4-BE49-F238E27FC236}">
                <a16:creationId xmlns:a16="http://schemas.microsoft.com/office/drawing/2014/main" id="{6106CCA2-843D-C23A-7435-7259BBED6F5A}"/>
              </a:ext>
            </a:extLst>
          </p:cNvPr>
          <p:cNvSpPr>
            <a:spLocks noGrp="1"/>
          </p:cNvSpPr>
          <p:nvPr>
            <p:ph sz="half" idx="1"/>
          </p:nvPr>
        </p:nvSpPr>
        <p:spPr>
          <a:xfrm>
            <a:off x="838200" y="1319645"/>
            <a:ext cx="5181600" cy="4857318"/>
          </a:xfrm>
        </p:spPr>
        <p:txBody>
          <a:bodyPr>
            <a:normAutofit fontScale="47500" lnSpcReduction="20000"/>
          </a:bodyPr>
          <a:lstStyle/>
          <a:p>
            <a:pPr marL="0" indent="0">
              <a:buNone/>
            </a:pPr>
            <a:r>
              <a:rPr lang="en-NZ" sz="2900" b="1" dirty="0"/>
              <a:t>1. What are all plants made up of?</a:t>
            </a:r>
            <a:br>
              <a:rPr lang="en-NZ" sz="2900" dirty="0"/>
            </a:br>
            <a:r>
              <a:rPr lang="en-NZ" sz="2900" dirty="0"/>
              <a:t>A. Water and air</a:t>
            </a:r>
            <a:br>
              <a:rPr lang="en-NZ" sz="2900" dirty="0"/>
            </a:br>
            <a:r>
              <a:rPr lang="en-NZ" sz="2900" dirty="0"/>
              <a:t>B. Cells, tissues, and organs</a:t>
            </a:r>
            <a:br>
              <a:rPr lang="en-NZ" sz="2900" dirty="0"/>
            </a:br>
            <a:r>
              <a:rPr lang="en-NZ" sz="2900" dirty="0"/>
              <a:t>C. Leaves and roots only</a:t>
            </a:r>
            <a:br>
              <a:rPr lang="en-NZ" sz="2900" dirty="0"/>
            </a:br>
            <a:r>
              <a:rPr lang="en-NZ" sz="2900" dirty="0"/>
              <a:t>D. Soil and sunlight</a:t>
            </a:r>
          </a:p>
          <a:p>
            <a:pPr marL="0" lvl="0" indent="0">
              <a:buNone/>
            </a:pPr>
            <a:r>
              <a:rPr lang="en-NZ" sz="2900" b="1" dirty="0"/>
              <a:t>2. What is a plant organ?</a:t>
            </a:r>
            <a:br>
              <a:rPr lang="en-NZ" sz="2900" dirty="0"/>
            </a:br>
            <a:r>
              <a:rPr lang="en-NZ" sz="2900" dirty="0"/>
              <a:t>A. A type of soil</a:t>
            </a:r>
            <a:br>
              <a:rPr lang="en-NZ" sz="2900" dirty="0"/>
            </a:br>
            <a:r>
              <a:rPr lang="en-NZ" sz="2900" dirty="0"/>
              <a:t>B. A part of a plant made of tissues that do a specific job</a:t>
            </a:r>
            <a:br>
              <a:rPr lang="en-NZ" sz="2900" dirty="0"/>
            </a:br>
            <a:r>
              <a:rPr lang="en-NZ" sz="2900" dirty="0"/>
              <a:t>C. A single cell</a:t>
            </a:r>
            <a:br>
              <a:rPr lang="en-NZ" sz="2900" dirty="0"/>
            </a:br>
            <a:r>
              <a:rPr lang="en-NZ" sz="2900" dirty="0"/>
              <a:t>D. A type of leaf</a:t>
            </a:r>
          </a:p>
          <a:p>
            <a:pPr marL="0" lvl="0" indent="0">
              <a:buNone/>
            </a:pPr>
            <a:r>
              <a:rPr lang="en-NZ" sz="2900" b="1" dirty="0"/>
              <a:t>3. Which of the following are plant organs we eat?</a:t>
            </a:r>
            <a:br>
              <a:rPr lang="en-NZ" sz="2900" dirty="0"/>
            </a:br>
            <a:r>
              <a:rPr lang="en-NZ" sz="2900" dirty="0"/>
              <a:t>A. Rocks and soil</a:t>
            </a:r>
            <a:br>
              <a:rPr lang="en-NZ" sz="2900" dirty="0"/>
            </a:br>
            <a:r>
              <a:rPr lang="en-NZ" sz="2900" dirty="0"/>
              <a:t>B. Roots and leaves</a:t>
            </a:r>
            <a:br>
              <a:rPr lang="en-NZ" sz="2900" dirty="0"/>
            </a:br>
            <a:r>
              <a:rPr lang="en-NZ" sz="2900" dirty="0"/>
              <a:t>C. Water and sunlight</a:t>
            </a:r>
            <a:br>
              <a:rPr lang="en-NZ" sz="2900" dirty="0"/>
            </a:br>
            <a:r>
              <a:rPr lang="en-NZ" sz="2900" dirty="0"/>
              <a:t>D. Air and minerals</a:t>
            </a:r>
          </a:p>
          <a:p>
            <a:pPr marL="0" indent="0">
              <a:buNone/>
            </a:pPr>
            <a:r>
              <a:rPr lang="en-NZ" sz="2900" b="1" dirty="0"/>
              <a:t>4.  What is the function of the cell wall?</a:t>
            </a:r>
            <a:br>
              <a:rPr lang="en-NZ" sz="2900" dirty="0"/>
            </a:br>
            <a:r>
              <a:rPr lang="en-NZ" sz="2900" dirty="0"/>
              <a:t>A. To carry water</a:t>
            </a:r>
            <a:br>
              <a:rPr lang="en-NZ" sz="2900" dirty="0"/>
            </a:br>
            <a:r>
              <a:rPr lang="en-NZ" sz="2900" dirty="0"/>
              <a:t>B. To make food</a:t>
            </a:r>
            <a:br>
              <a:rPr lang="en-NZ" sz="2900" dirty="0"/>
            </a:br>
            <a:r>
              <a:rPr lang="en-NZ" sz="2900" dirty="0"/>
              <a:t>C. To give support and shape</a:t>
            </a:r>
            <a:br>
              <a:rPr lang="en-NZ" sz="2900" dirty="0"/>
            </a:br>
            <a:r>
              <a:rPr lang="en-NZ" sz="2900" dirty="0"/>
              <a:t>D. To control the cell</a:t>
            </a:r>
          </a:p>
          <a:p>
            <a:pPr marL="0" lvl="0" indent="0">
              <a:buNone/>
            </a:pPr>
            <a:r>
              <a:rPr lang="en-NZ" sz="2900" b="1" dirty="0"/>
              <a:t>5. What does the nucleus do?</a:t>
            </a:r>
            <a:br>
              <a:rPr lang="en-NZ" sz="2900" dirty="0"/>
            </a:br>
            <a:r>
              <a:rPr lang="en-NZ" sz="2900" dirty="0"/>
              <a:t>A. Makes sugar</a:t>
            </a:r>
            <a:br>
              <a:rPr lang="en-NZ" sz="2900" dirty="0"/>
            </a:br>
            <a:r>
              <a:rPr lang="en-NZ" sz="2900" dirty="0"/>
              <a:t>B. Controls the cell’s activities</a:t>
            </a:r>
            <a:br>
              <a:rPr lang="en-NZ" sz="2900" dirty="0"/>
            </a:br>
            <a:r>
              <a:rPr lang="en-NZ" sz="2900" dirty="0"/>
              <a:t>C. Absorbs water</a:t>
            </a:r>
            <a:br>
              <a:rPr lang="en-NZ" sz="2900" dirty="0"/>
            </a:br>
            <a:r>
              <a:rPr lang="en-NZ" sz="2900" dirty="0"/>
              <a:t>D. Transports minerals</a:t>
            </a:r>
          </a:p>
          <a:p>
            <a:pPr marL="514350" indent="-514350">
              <a:buFont typeface="+mj-lt"/>
              <a:buAutoNum type="arabicPeriod"/>
            </a:pPr>
            <a:endParaRPr lang="en-NZ" sz="2100" dirty="0"/>
          </a:p>
          <a:p>
            <a:pPr marL="514350" lvl="0" indent="-514350">
              <a:buFont typeface="+mj-lt"/>
              <a:buAutoNum type="arabicPeriod"/>
            </a:pPr>
            <a:endParaRPr lang="en-NZ" sz="2100" dirty="0"/>
          </a:p>
          <a:p>
            <a:pPr marL="0" indent="0">
              <a:buNone/>
            </a:pPr>
            <a:endParaRPr lang="en-NZ" dirty="0"/>
          </a:p>
        </p:txBody>
      </p:sp>
      <p:sp>
        <p:nvSpPr>
          <p:cNvPr id="4" name="Content Placeholder 3">
            <a:extLst>
              <a:ext uri="{FF2B5EF4-FFF2-40B4-BE49-F238E27FC236}">
                <a16:creationId xmlns:a16="http://schemas.microsoft.com/office/drawing/2014/main" id="{61B338E6-E2F1-7BD0-4A39-0FE28A12C1B1}"/>
              </a:ext>
            </a:extLst>
          </p:cNvPr>
          <p:cNvSpPr>
            <a:spLocks noGrp="1"/>
          </p:cNvSpPr>
          <p:nvPr>
            <p:ph sz="half" idx="2"/>
          </p:nvPr>
        </p:nvSpPr>
        <p:spPr>
          <a:xfrm>
            <a:off x="6172200" y="1319645"/>
            <a:ext cx="5181600" cy="4857318"/>
          </a:xfrm>
        </p:spPr>
        <p:txBody>
          <a:bodyPr>
            <a:normAutofit fontScale="47500" lnSpcReduction="20000"/>
          </a:bodyPr>
          <a:lstStyle/>
          <a:p>
            <a:pPr marL="0" indent="0">
              <a:buNone/>
            </a:pPr>
            <a:r>
              <a:rPr lang="en-NZ" sz="2900" b="1" dirty="0"/>
              <a:t>6. Which part of the cell carries out photosynthesis?</a:t>
            </a:r>
            <a:br>
              <a:rPr lang="en-NZ" sz="2900" dirty="0"/>
            </a:br>
            <a:r>
              <a:rPr lang="en-NZ" sz="2900" dirty="0"/>
              <a:t>A. Nucleus</a:t>
            </a:r>
            <a:br>
              <a:rPr lang="en-NZ" sz="2900" dirty="0"/>
            </a:br>
            <a:r>
              <a:rPr lang="en-NZ" sz="2900" dirty="0"/>
              <a:t>B. Cell membrane</a:t>
            </a:r>
            <a:br>
              <a:rPr lang="en-NZ" sz="2900" dirty="0"/>
            </a:br>
            <a:r>
              <a:rPr lang="en-NZ" sz="2900" dirty="0"/>
              <a:t>C. Chloroplast</a:t>
            </a:r>
            <a:br>
              <a:rPr lang="en-NZ" sz="2900" dirty="0"/>
            </a:br>
            <a:r>
              <a:rPr lang="en-NZ" sz="2900" dirty="0"/>
              <a:t>D. Cytoplasm</a:t>
            </a:r>
          </a:p>
          <a:p>
            <a:pPr marL="0" lvl="0" indent="0">
              <a:buNone/>
            </a:pPr>
            <a:r>
              <a:rPr lang="en-NZ" sz="2900" b="1" dirty="0"/>
              <a:t>7. What is the main function of roots?</a:t>
            </a:r>
            <a:br>
              <a:rPr lang="en-NZ" sz="2900" dirty="0"/>
            </a:br>
            <a:r>
              <a:rPr lang="en-NZ" sz="2900" dirty="0"/>
              <a:t>A. To make flowers</a:t>
            </a:r>
            <a:br>
              <a:rPr lang="en-NZ" sz="2900" dirty="0"/>
            </a:br>
            <a:r>
              <a:rPr lang="en-NZ" sz="2900" dirty="0"/>
              <a:t>B. To produce seeds</a:t>
            </a:r>
            <a:br>
              <a:rPr lang="en-NZ" sz="2900" dirty="0"/>
            </a:br>
            <a:r>
              <a:rPr lang="en-NZ" sz="2900" dirty="0"/>
              <a:t>C. To anchor the plant and absorb water</a:t>
            </a:r>
            <a:br>
              <a:rPr lang="en-NZ" sz="2900" dirty="0"/>
            </a:br>
            <a:r>
              <a:rPr lang="en-NZ" sz="2900" dirty="0"/>
              <a:t>D. To capture sunlight</a:t>
            </a:r>
          </a:p>
          <a:p>
            <a:pPr marL="0" lvl="0" indent="0">
              <a:buNone/>
            </a:pPr>
            <a:r>
              <a:rPr lang="en-NZ" sz="2900" b="1" dirty="0"/>
              <a:t>8. What do xylem cells transport?</a:t>
            </a:r>
            <a:br>
              <a:rPr lang="en-NZ" sz="2900" dirty="0"/>
            </a:br>
            <a:r>
              <a:rPr lang="en-NZ" sz="2900" dirty="0"/>
              <a:t>A. Sugar</a:t>
            </a:r>
            <a:br>
              <a:rPr lang="en-NZ" sz="2900" dirty="0"/>
            </a:br>
            <a:r>
              <a:rPr lang="en-NZ" sz="2900" dirty="0"/>
              <a:t>B. Oxygen</a:t>
            </a:r>
            <a:br>
              <a:rPr lang="en-NZ" sz="2900" dirty="0"/>
            </a:br>
            <a:r>
              <a:rPr lang="en-NZ" sz="2900" dirty="0"/>
              <a:t>C. Water and minerals</a:t>
            </a:r>
            <a:br>
              <a:rPr lang="en-NZ" sz="2900" dirty="0"/>
            </a:br>
            <a:r>
              <a:rPr lang="en-NZ" sz="2900" dirty="0"/>
              <a:t>D. Carbon dioxide</a:t>
            </a:r>
          </a:p>
          <a:p>
            <a:pPr marL="0" lvl="0" indent="0">
              <a:buNone/>
            </a:pPr>
            <a:r>
              <a:rPr lang="en-NZ" sz="2900" b="1" dirty="0"/>
              <a:t>9. What is the shoot system?</a:t>
            </a:r>
            <a:br>
              <a:rPr lang="en-NZ" sz="2900" dirty="0"/>
            </a:br>
            <a:r>
              <a:rPr lang="en-NZ" sz="2900" dirty="0"/>
              <a:t>A. The part of the plant underground</a:t>
            </a:r>
            <a:br>
              <a:rPr lang="en-NZ" sz="2900" dirty="0"/>
            </a:br>
            <a:r>
              <a:rPr lang="en-NZ" sz="2900" dirty="0"/>
              <a:t>B. The roots only</a:t>
            </a:r>
            <a:br>
              <a:rPr lang="en-NZ" sz="2900" dirty="0"/>
            </a:br>
            <a:r>
              <a:rPr lang="en-NZ" sz="2900" dirty="0"/>
              <a:t>C. The above-ground parts like stems and leaves</a:t>
            </a:r>
            <a:br>
              <a:rPr lang="en-NZ" sz="2900" dirty="0"/>
            </a:br>
            <a:r>
              <a:rPr lang="en-NZ" sz="2900" dirty="0"/>
              <a:t>D. The soil around the plant</a:t>
            </a:r>
          </a:p>
          <a:p>
            <a:pPr marL="0" lvl="0" indent="0">
              <a:buNone/>
            </a:pPr>
            <a:r>
              <a:rPr lang="en-NZ" sz="2900" b="1" dirty="0"/>
              <a:t>10. Why are root hair cells important?</a:t>
            </a:r>
            <a:br>
              <a:rPr lang="en-NZ" sz="2900" dirty="0"/>
            </a:br>
            <a:r>
              <a:rPr lang="en-NZ" sz="2900" dirty="0"/>
              <a:t>A. They make seeds</a:t>
            </a:r>
            <a:br>
              <a:rPr lang="en-NZ" sz="2900" dirty="0"/>
            </a:br>
            <a:r>
              <a:rPr lang="en-NZ" sz="2900" dirty="0"/>
              <a:t>B. They help the plant grow taller</a:t>
            </a:r>
            <a:br>
              <a:rPr lang="en-NZ" sz="2900" dirty="0"/>
            </a:br>
            <a:r>
              <a:rPr lang="en-NZ" sz="2900" dirty="0"/>
              <a:t>C. They increase absorption of water and minerals</a:t>
            </a:r>
            <a:br>
              <a:rPr lang="en-NZ" sz="2900" dirty="0"/>
            </a:br>
            <a:r>
              <a:rPr lang="en-NZ" sz="2900" dirty="0"/>
              <a:t>D. They protect the plant from insects</a:t>
            </a:r>
          </a:p>
          <a:p>
            <a:pPr marL="457200" lvl="0" indent="-457200">
              <a:buFont typeface="+mj-lt"/>
              <a:buAutoNum type="arabicPeriod"/>
            </a:pPr>
            <a:endParaRPr lang="en-NZ" sz="2400" dirty="0"/>
          </a:p>
          <a:p>
            <a:pPr marL="0" indent="0">
              <a:buNone/>
            </a:pPr>
            <a:endParaRPr lang="en-NZ" dirty="0"/>
          </a:p>
        </p:txBody>
      </p:sp>
    </p:spTree>
    <p:extLst>
      <p:ext uri="{BB962C8B-B14F-4D97-AF65-F5344CB8AC3E}">
        <p14:creationId xmlns:p14="http://schemas.microsoft.com/office/powerpoint/2010/main" val="1061056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4F4D7-BDD1-EE5B-5A55-CF11EA3BB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F7CD4-9ADE-9E60-2DD8-8F6CD859EDE3}"/>
              </a:ext>
            </a:extLst>
          </p:cNvPr>
          <p:cNvSpPr>
            <a:spLocks noGrp="1"/>
          </p:cNvSpPr>
          <p:nvPr>
            <p:ph type="title"/>
          </p:nvPr>
        </p:nvSpPr>
        <p:spPr/>
        <p:txBody>
          <a:bodyPr>
            <a:normAutofit fontScale="90000"/>
          </a:bodyPr>
          <a:lstStyle/>
          <a:p>
            <a:r>
              <a:rPr lang="en-NZ" b="1" dirty="0"/>
              <a:t>Activity 7: </a:t>
            </a:r>
            <a:br>
              <a:rPr lang="en-NZ" b="1" dirty="0"/>
            </a:br>
            <a:r>
              <a:rPr lang="en-NZ" sz="3600" b="1" dirty="0"/>
              <a:t>Multiple-Choice Quiz: Vegetable Plant Structure ANSWERS</a:t>
            </a:r>
            <a:br>
              <a:rPr lang="en-NZ" dirty="0"/>
            </a:br>
            <a:endParaRPr lang="en-NZ" dirty="0"/>
          </a:p>
        </p:txBody>
      </p:sp>
      <p:sp>
        <p:nvSpPr>
          <p:cNvPr id="3" name="Content Placeholder 2">
            <a:extLst>
              <a:ext uri="{FF2B5EF4-FFF2-40B4-BE49-F238E27FC236}">
                <a16:creationId xmlns:a16="http://schemas.microsoft.com/office/drawing/2014/main" id="{6CF3425C-A09F-A160-6860-60768F1EBA43}"/>
              </a:ext>
            </a:extLst>
          </p:cNvPr>
          <p:cNvSpPr>
            <a:spLocks noGrp="1"/>
          </p:cNvSpPr>
          <p:nvPr>
            <p:ph sz="half" idx="1"/>
          </p:nvPr>
        </p:nvSpPr>
        <p:spPr>
          <a:xfrm>
            <a:off x="838200" y="1319645"/>
            <a:ext cx="5181600" cy="4857318"/>
          </a:xfrm>
        </p:spPr>
        <p:txBody>
          <a:bodyPr>
            <a:normAutofit fontScale="40000" lnSpcReduction="20000"/>
          </a:bodyPr>
          <a:lstStyle/>
          <a:p>
            <a:pPr marL="0" indent="0">
              <a:buNone/>
            </a:pPr>
            <a:r>
              <a:rPr lang="en-NZ" sz="3400" b="1" dirty="0"/>
              <a:t>1. What are all plants made up of?</a:t>
            </a:r>
            <a:br>
              <a:rPr lang="en-NZ" sz="3400" dirty="0"/>
            </a:br>
            <a:r>
              <a:rPr lang="en-NZ" sz="3400" dirty="0"/>
              <a:t>A. Water and air</a:t>
            </a:r>
            <a:br>
              <a:rPr lang="en-NZ" sz="3400" dirty="0"/>
            </a:br>
            <a:r>
              <a:rPr lang="en-NZ" sz="3400" dirty="0">
                <a:highlight>
                  <a:srgbClr val="FFFF00"/>
                </a:highlight>
              </a:rPr>
              <a:t>B. Cells, tissues, and organs</a:t>
            </a:r>
            <a:br>
              <a:rPr lang="en-NZ" sz="3400" dirty="0"/>
            </a:br>
            <a:r>
              <a:rPr lang="en-NZ" sz="3400" dirty="0"/>
              <a:t>C. Leaves and roots only</a:t>
            </a:r>
            <a:br>
              <a:rPr lang="en-NZ" sz="3400" dirty="0"/>
            </a:br>
            <a:r>
              <a:rPr lang="en-NZ" sz="3400" dirty="0"/>
              <a:t>D. Soil and sunlight</a:t>
            </a:r>
          </a:p>
          <a:p>
            <a:pPr marL="0" lvl="0" indent="0">
              <a:buNone/>
            </a:pPr>
            <a:r>
              <a:rPr lang="en-NZ" sz="3400" b="1" dirty="0"/>
              <a:t>2. What is a plant organ?</a:t>
            </a:r>
            <a:br>
              <a:rPr lang="en-NZ" sz="3400" dirty="0"/>
            </a:br>
            <a:r>
              <a:rPr lang="en-NZ" sz="3400" dirty="0"/>
              <a:t>A. A type of soil</a:t>
            </a:r>
            <a:br>
              <a:rPr lang="en-NZ" sz="3400" dirty="0"/>
            </a:br>
            <a:r>
              <a:rPr lang="en-NZ" sz="3400" dirty="0">
                <a:highlight>
                  <a:srgbClr val="FFFF00"/>
                </a:highlight>
              </a:rPr>
              <a:t>B. A part of a plant made of tissues that do a specific job</a:t>
            </a:r>
            <a:br>
              <a:rPr lang="en-NZ" sz="3400" dirty="0"/>
            </a:br>
            <a:r>
              <a:rPr lang="en-NZ" sz="3400" dirty="0"/>
              <a:t>C. A single cell</a:t>
            </a:r>
            <a:br>
              <a:rPr lang="en-NZ" sz="3400" dirty="0"/>
            </a:br>
            <a:r>
              <a:rPr lang="en-NZ" sz="3400" dirty="0"/>
              <a:t>D. A type of leaf</a:t>
            </a:r>
          </a:p>
          <a:p>
            <a:pPr marL="0" lvl="0" indent="0">
              <a:buNone/>
            </a:pPr>
            <a:r>
              <a:rPr lang="en-NZ" sz="3400" b="1" dirty="0"/>
              <a:t>3. Which of the following are plant organs we eat?</a:t>
            </a:r>
            <a:br>
              <a:rPr lang="en-NZ" sz="3400" dirty="0"/>
            </a:br>
            <a:r>
              <a:rPr lang="en-NZ" sz="3400" dirty="0"/>
              <a:t>A. Rocks and soil</a:t>
            </a:r>
            <a:br>
              <a:rPr lang="en-NZ" sz="3400" dirty="0"/>
            </a:br>
            <a:r>
              <a:rPr lang="en-NZ" sz="3400" dirty="0">
                <a:highlight>
                  <a:srgbClr val="FFFF00"/>
                </a:highlight>
              </a:rPr>
              <a:t>B. Roots and leaves</a:t>
            </a:r>
            <a:br>
              <a:rPr lang="en-NZ" sz="3400" dirty="0"/>
            </a:br>
            <a:r>
              <a:rPr lang="en-NZ" sz="3400" dirty="0"/>
              <a:t>C. Water and sunlight</a:t>
            </a:r>
            <a:br>
              <a:rPr lang="en-NZ" sz="3400" dirty="0"/>
            </a:br>
            <a:r>
              <a:rPr lang="en-NZ" sz="3400" dirty="0"/>
              <a:t>D. Air and minerals</a:t>
            </a:r>
          </a:p>
          <a:p>
            <a:pPr marL="0" indent="0">
              <a:buNone/>
            </a:pPr>
            <a:r>
              <a:rPr lang="en-NZ" sz="3400" b="1" dirty="0"/>
              <a:t>4.  What is the function of the cell wall?</a:t>
            </a:r>
            <a:br>
              <a:rPr lang="en-NZ" sz="3400" dirty="0"/>
            </a:br>
            <a:r>
              <a:rPr lang="en-NZ" sz="3400" dirty="0"/>
              <a:t>A. To carry water</a:t>
            </a:r>
            <a:br>
              <a:rPr lang="en-NZ" sz="3400" dirty="0"/>
            </a:br>
            <a:r>
              <a:rPr lang="en-NZ" sz="3400" dirty="0"/>
              <a:t>B. To make food</a:t>
            </a:r>
            <a:br>
              <a:rPr lang="en-NZ" sz="3400" dirty="0"/>
            </a:br>
            <a:r>
              <a:rPr lang="en-NZ" sz="3400" dirty="0">
                <a:highlight>
                  <a:srgbClr val="FFFF00"/>
                </a:highlight>
              </a:rPr>
              <a:t>C. To give support and shape</a:t>
            </a:r>
            <a:br>
              <a:rPr lang="en-NZ" sz="3400" dirty="0"/>
            </a:br>
            <a:r>
              <a:rPr lang="en-NZ" sz="3400" dirty="0"/>
              <a:t>D. To control the cell</a:t>
            </a:r>
          </a:p>
          <a:p>
            <a:pPr marL="0" lvl="0" indent="0">
              <a:buNone/>
            </a:pPr>
            <a:r>
              <a:rPr lang="en-NZ" sz="3400" b="1" dirty="0"/>
              <a:t>5. What does the nucleus do?</a:t>
            </a:r>
            <a:br>
              <a:rPr lang="en-NZ" sz="3400" dirty="0"/>
            </a:br>
            <a:r>
              <a:rPr lang="en-NZ" sz="3400" dirty="0"/>
              <a:t>A. Makes sugar</a:t>
            </a:r>
            <a:br>
              <a:rPr lang="en-NZ" sz="3400" dirty="0"/>
            </a:br>
            <a:r>
              <a:rPr lang="en-NZ" sz="3400" dirty="0">
                <a:highlight>
                  <a:srgbClr val="FFFF00"/>
                </a:highlight>
              </a:rPr>
              <a:t>B. Controls the cell’s activities</a:t>
            </a:r>
            <a:br>
              <a:rPr lang="en-NZ" sz="3400" dirty="0"/>
            </a:br>
            <a:r>
              <a:rPr lang="en-NZ" sz="3400" dirty="0"/>
              <a:t>C. Absorbs water</a:t>
            </a:r>
            <a:br>
              <a:rPr lang="en-NZ" sz="3400" dirty="0"/>
            </a:br>
            <a:r>
              <a:rPr lang="en-NZ" sz="3400" dirty="0"/>
              <a:t>D. Transports minerals</a:t>
            </a:r>
          </a:p>
          <a:p>
            <a:pPr marL="514350" indent="-514350">
              <a:buFont typeface="+mj-lt"/>
              <a:buAutoNum type="arabicPeriod"/>
            </a:pPr>
            <a:endParaRPr lang="en-NZ" sz="2100" dirty="0"/>
          </a:p>
          <a:p>
            <a:pPr marL="514350" lvl="0" indent="-514350">
              <a:buFont typeface="+mj-lt"/>
              <a:buAutoNum type="arabicPeriod"/>
            </a:pPr>
            <a:endParaRPr lang="en-NZ" sz="2100" dirty="0"/>
          </a:p>
          <a:p>
            <a:pPr marL="0" indent="0">
              <a:buNone/>
            </a:pPr>
            <a:endParaRPr lang="en-NZ" dirty="0"/>
          </a:p>
        </p:txBody>
      </p:sp>
      <p:sp>
        <p:nvSpPr>
          <p:cNvPr id="4" name="Content Placeholder 3">
            <a:extLst>
              <a:ext uri="{FF2B5EF4-FFF2-40B4-BE49-F238E27FC236}">
                <a16:creationId xmlns:a16="http://schemas.microsoft.com/office/drawing/2014/main" id="{CA7C3BA9-B01B-5304-B56A-6865752122AF}"/>
              </a:ext>
            </a:extLst>
          </p:cNvPr>
          <p:cNvSpPr>
            <a:spLocks noGrp="1"/>
          </p:cNvSpPr>
          <p:nvPr>
            <p:ph sz="half" idx="2"/>
          </p:nvPr>
        </p:nvSpPr>
        <p:spPr>
          <a:xfrm>
            <a:off x="6172200" y="1319645"/>
            <a:ext cx="5181600" cy="4857318"/>
          </a:xfrm>
        </p:spPr>
        <p:txBody>
          <a:bodyPr>
            <a:normAutofit fontScale="40000" lnSpcReduction="20000"/>
          </a:bodyPr>
          <a:lstStyle/>
          <a:p>
            <a:pPr marL="0" indent="0">
              <a:buNone/>
            </a:pPr>
            <a:r>
              <a:rPr lang="en-NZ" sz="2900" b="1" dirty="0"/>
              <a:t>6. Which part of the cell carries out photosynthesis?</a:t>
            </a:r>
            <a:br>
              <a:rPr lang="en-NZ" sz="2900" dirty="0"/>
            </a:br>
            <a:r>
              <a:rPr lang="en-NZ" sz="2900" dirty="0"/>
              <a:t>A. Nucleus</a:t>
            </a:r>
            <a:br>
              <a:rPr lang="en-NZ" sz="2900" dirty="0"/>
            </a:br>
            <a:r>
              <a:rPr lang="en-NZ" sz="2900" dirty="0"/>
              <a:t>B. Cell membrane</a:t>
            </a:r>
            <a:br>
              <a:rPr lang="en-NZ" sz="2900" dirty="0"/>
            </a:br>
            <a:r>
              <a:rPr lang="en-NZ" sz="2900" dirty="0">
                <a:highlight>
                  <a:srgbClr val="FFFF00"/>
                </a:highlight>
              </a:rPr>
              <a:t>C. Chloroplast</a:t>
            </a:r>
            <a:br>
              <a:rPr lang="en-NZ" sz="2900" dirty="0"/>
            </a:br>
            <a:r>
              <a:rPr lang="en-NZ" sz="2900" dirty="0"/>
              <a:t>D. Cytoplasm</a:t>
            </a:r>
          </a:p>
          <a:p>
            <a:pPr marL="0" lvl="0" indent="0">
              <a:buNone/>
            </a:pPr>
            <a:r>
              <a:rPr lang="en-NZ" sz="2900" b="1" dirty="0"/>
              <a:t>7. What is the main function of roots?</a:t>
            </a:r>
            <a:br>
              <a:rPr lang="en-NZ" sz="2900" dirty="0"/>
            </a:br>
            <a:r>
              <a:rPr lang="en-NZ" sz="2900" dirty="0"/>
              <a:t>A. To make flowers</a:t>
            </a:r>
            <a:br>
              <a:rPr lang="en-NZ" sz="2900" dirty="0"/>
            </a:br>
            <a:r>
              <a:rPr lang="en-NZ" sz="2900" dirty="0"/>
              <a:t>B. To produce seeds</a:t>
            </a:r>
            <a:br>
              <a:rPr lang="en-NZ" sz="2900" dirty="0"/>
            </a:br>
            <a:r>
              <a:rPr lang="en-NZ" sz="2900" dirty="0">
                <a:highlight>
                  <a:srgbClr val="FFFF00"/>
                </a:highlight>
              </a:rPr>
              <a:t>C. To anchor the plant and absorb water</a:t>
            </a:r>
            <a:br>
              <a:rPr lang="en-NZ" sz="2900" dirty="0"/>
            </a:br>
            <a:r>
              <a:rPr lang="en-NZ" sz="2900" dirty="0"/>
              <a:t>D. To capture sunlight</a:t>
            </a:r>
          </a:p>
          <a:p>
            <a:pPr marL="0" lvl="0" indent="0">
              <a:buNone/>
            </a:pPr>
            <a:r>
              <a:rPr lang="en-NZ" sz="2900" b="1" dirty="0"/>
              <a:t>8. What do xylem cells transport?</a:t>
            </a:r>
            <a:br>
              <a:rPr lang="en-NZ" sz="2900" dirty="0"/>
            </a:br>
            <a:r>
              <a:rPr lang="en-NZ" sz="2900" dirty="0"/>
              <a:t>A. Sugar</a:t>
            </a:r>
            <a:br>
              <a:rPr lang="en-NZ" sz="2900" dirty="0"/>
            </a:br>
            <a:r>
              <a:rPr lang="en-NZ" sz="2900" dirty="0"/>
              <a:t>B. Oxygen</a:t>
            </a:r>
            <a:br>
              <a:rPr lang="en-NZ" sz="2900" dirty="0"/>
            </a:br>
            <a:r>
              <a:rPr lang="en-NZ" sz="2900" dirty="0">
                <a:highlight>
                  <a:srgbClr val="FFFF00"/>
                </a:highlight>
              </a:rPr>
              <a:t>C. Water and minerals</a:t>
            </a:r>
            <a:br>
              <a:rPr lang="en-NZ" sz="2900" dirty="0"/>
            </a:br>
            <a:r>
              <a:rPr lang="en-NZ" sz="2900" dirty="0"/>
              <a:t>D. Carbon dioxide</a:t>
            </a:r>
          </a:p>
          <a:p>
            <a:pPr marL="0" lvl="0" indent="0">
              <a:buNone/>
            </a:pPr>
            <a:r>
              <a:rPr lang="en-NZ" sz="2900" b="1" dirty="0"/>
              <a:t>9. What is the shoot system?</a:t>
            </a:r>
            <a:br>
              <a:rPr lang="en-NZ" sz="2900" dirty="0"/>
            </a:br>
            <a:r>
              <a:rPr lang="en-NZ" sz="2900" dirty="0"/>
              <a:t>A. The part of the plant underground</a:t>
            </a:r>
            <a:br>
              <a:rPr lang="en-NZ" sz="2900" dirty="0"/>
            </a:br>
            <a:r>
              <a:rPr lang="en-NZ" sz="2900" dirty="0"/>
              <a:t>B. The roots only</a:t>
            </a:r>
            <a:br>
              <a:rPr lang="en-NZ" sz="2900" dirty="0">
                <a:highlight>
                  <a:srgbClr val="FFFF00"/>
                </a:highlight>
              </a:rPr>
            </a:br>
            <a:r>
              <a:rPr lang="en-NZ" sz="2900" dirty="0">
                <a:highlight>
                  <a:srgbClr val="FFFF00"/>
                </a:highlight>
              </a:rPr>
              <a:t>C. The above-ground parts like stems and leaves</a:t>
            </a:r>
            <a:br>
              <a:rPr lang="en-NZ" sz="2900" dirty="0"/>
            </a:br>
            <a:r>
              <a:rPr lang="en-NZ" sz="2900" dirty="0"/>
              <a:t>D. The soil around the plant</a:t>
            </a:r>
          </a:p>
          <a:p>
            <a:pPr marL="0" lvl="0" indent="0">
              <a:buNone/>
            </a:pPr>
            <a:r>
              <a:rPr lang="en-NZ" sz="2900" b="1" dirty="0"/>
              <a:t>10. Why are root hair cells important?</a:t>
            </a:r>
            <a:br>
              <a:rPr lang="en-NZ" sz="2900" dirty="0"/>
            </a:br>
            <a:r>
              <a:rPr lang="en-NZ" sz="2900" dirty="0"/>
              <a:t>A. They make seeds</a:t>
            </a:r>
            <a:br>
              <a:rPr lang="en-NZ" sz="2900" dirty="0"/>
            </a:br>
            <a:r>
              <a:rPr lang="en-NZ" sz="2900" dirty="0"/>
              <a:t>B. They help the plant grow taller</a:t>
            </a:r>
            <a:br>
              <a:rPr lang="en-NZ" sz="2900" dirty="0"/>
            </a:br>
            <a:r>
              <a:rPr lang="en-NZ" sz="2900" dirty="0">
                <a:highlight>
                  <a:srgbClr val="FFFF00"/>
                </a:highlight>
              </a:rPr>
              <a:t>C. They increase absorption of water and minerals</a:t>
            </a:r>
            <a:br>
              <a:rPr lang="en-NZ" sz="2900" dirty="0"/>
            </a:br>
            <a:r>
              <a:rPr lang="en-NZ" sz="2900" dirty="0"/>
              <a:t>D. They protect the plant from insects</a:t>
            </a:r>
          </a:p>
          <a:p>
            <a:pPr marL="457200" lvl="0" indent="-457200">
              <a:buFont typeface="+mj-lt"/>
              <a:buAutoNum type="arabicPeriod"/>
            </a:pPr>
            <a:endParaRPr lang="en-NZ" sz="2400" dirty="0"/>
          </a:p>
          <a:p>
            <a:pPr marL="0" indent="0">
              <a:buNone/>
            </a:pPr>
            <a:endParaRPr lang="en-NZ" dirty="0"/>
          </a:p>
        </p:txBody>
      </p:sp>
    </p:spTree>
    <p:extLst>
      <p:ext uri="{BB962C8B-B14F-4D97-AF65-F5344CB8AC3E}">
        <p14:creationId xmlns:p14="http://schemas.microsoft.com/office/powerpoint/2010/main" val="58215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0C0BF-F08B-FBB0-7FB2-FBF25C04E046}"/>
            </a:ext>
          </a:extLst>
        </p:cNvPr>
        <p:cNvGrpSpPr/>
        <p:nvPr/>
      </p:nvGrpSpPr>
      <p:grpSpPr>
        <a:xfrm>
          <a:off x="0" y="0"/>
          <a:ext cx="0" cy="0"/>
          <a:chOff x="0" y="0"/>
          <a:chExt cx="0" cy="0"/>
        </a:xfrm>
      </p:grpSpPr>
      <p:pic>
        <p:nvPicPr>
          <p:cNvPr id="41986" name="Picture 1" descr="A picture containing logo&#10;&#10;Description automatically generated">
            <a:extLst>
              <a:ext uri="{FF2B5EF4-FFF2-40B4-BE49-F238E27FC236}">
                <a16:creationId xmlns:a16="http://schemas.microsoft.com/office/drawing/2014/main" id="{627AC651-5889-5CE5-846E-794883B43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756" y="983652"/>
            <a:ext cx="8360487" cy="462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2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DF01-FD38-46D0-2B18-1343762DB533}"/>
              </a:ext>
            </a:extLst>
          </p:cNvPr>
          <p:cNvSpPr>
            <a:spLocks noGrp="1"/>
          </p:cNvSpPr>
          <p:nvPr>
            <p:ph type="title"/>
          </p:nvPr>
        </p:nvSpPr>
        <p:spPr/>
        <p:txBody>
          <a:bodyPr/>
          <a:lstStyle/>
          <a:p>
            <a:r>
              <a:rPr lang="en-NZ" dirty="0"/>
              <a:t>Other supporting resources</a:t>
            </a:r>
          </a:p>
        </p:txBody>
      </p:sp>
      <p:sp>
        <p:nvSpPr>
          <p:cNvPr id="3" name="Content Placeholder 2">
            <a:extLst>
              <a:ext uri="{FF2B5EF4-FFF2-40B4-BE49-F238E27FC236}">
                <a16:creationId xmlns:a16="http://schemas.microsoft.com/office/drawing/2014/main" id="{406C3405-2874-4D49-5DD8-1F67EAFD2EF9}"/>
              </a:ext>
            </a:extLst>
          </p:cNvPr>
          <p:cNvSpPr>
            <a:spLocks noGrp="1"/>
          </p:cNvSpPr>
          <p:nvPr>
            <p:ph idx="1"/>
          </p:nvPr>
        </p:nvSpPr>
        <p:spPr>
          <a:xfrm>
            <a:off x="838200" y="1825625"/>
            <a:ext cx="8650574" cy="4351338"/>
          </a:xfrm>
        </p:spPr>
        <p:txBody>
          <a:bodyPr>
            <a:normAutofit/>
          </a:bodyPr>
          <a:lstStyle/>
          <a:p>
            <a:pPr marL="0" indent="0">
              <a:buNone/>
            </a:pPr>
            <a:endParaRPr lang="en-NZ" dirty="0"/>
          </a:p>
          <a:p>
            <a:pPr marL="0" indent="0">
              <a:buNone/>
            </a:pPr>
            <a:r>
              <a:rPr lang="en-NZ" dirty="0"/>
              <a:t>More information, resources and activities on the structure and function of parts of a plant can be found in the junior unit of work </a:t>
            </a:r>
            <a:r>
              <a:rPr lang="en-NZ" u="sng" dirty="0">
                <a:hlinkClick r:id="rId2"/>
              </a:rPr>
              <a:t>Plant Form and Function </a:t>
            </a:r>
            <a:r>
              <a:rPr lang="en-NZ" dirty="0"/>
              <a:t>.</a:t>
            </a:r>
          </a:p>
          <a:p>
            <a:pPr marL="0" indent="0">
              <a:buNone/>
            </a:pPr>
            <a:r>
              <a:rPr lang="en-NZ" dirty="0"/>
              <a:t>The key concepts covered in this unit are </a:t>
            </a:r>
          </a:p>
          <a:p>
            <a:pPr lvl="0"/>
            <a:r>
              <a:rPr lang="en-NZ" dirty="0"/>
              <a:t>Uses of plants</a:t>
            </a:r>
          </a:p>
          <a:p>
            <a:pPr lvl="0"/>
            <a:r>
              <a:rPr lang="en-NZ" dirty="0"/>
              <a:t>Plants can be classified into groups</a:t>
            </a:r>
          </a:p>
          <a:p>
            <a:r>
              <a:rPr lang="en-NZ" dirty="0"/>
              <a:t>Plant parts have specific functions</a:t>
            </a:r>
          </a:p>
        </p:txBody>
      </p:sp>
    </p:spTree>
    <p:extLst>
      <p:ext uri="{BB962C8B-B14F-4D97-AF65-F5344CB8AC3E}">
        <p14:creationId xmlns:p14="http://schemas.microsoft.com/office/powerpoint/2010/main" val="92332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F5229-F72D-221E-6ED4-8C6FB78B6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B1E52-A8B9-FB25-9B50-CC14EF298449}"/>
              </a:ext>
            </a:extLst>
          </p:cNvPr>
          <p:cNvSpPr>
            <a:spLocks noGrp="1"/>
          </p:cNvSpPr>
          <p:nvPr>
            <p:ph type="title"/>
          </p:nvPr>
        </p:nvSpPr>
        <p:spPr/>
        <p:txBody>
          <a:bodyPr>
            <a:normAutofit/>
          </a:bodyPr>
          <a:lstStyle/>
          <a:p>
            <a:r>
              <a:rPr lang="en-NZ" sz="3600" b="1" dirty="0"/>
              <a:t>Activity 1: Drag the vegetable next to the correct plant part</a:t>
            </a:r>
            <a:endParaRPr lang="en-NZ" sz="3600" dirty="0"/>
          </a:p>
        </p:txBody>
      </p:sp>
      <p:graphicFrame>
        <p:nvGraphicFramePr>
          <p:cNvPr id="4" name="Content Placeholder 3">
            <a:extLst>
              <a:ext uri="{FF2B5EF4-FFF2-40B4-BE49-F238E27FC236}">
                <a16:creationId xmlns:a16="http://schemas.microsoft.com/office/drawing/2014/main" id="{783FDD00-2B6E-6BD0-589D-50911A38C599}"/>
              </a:ext>
            </a:extLst>
          </p:cNvPr>
          <p:cNvGraphicFramePr>
            <a:graphicFrameLocks noGrp="1"/>
          </p:cNvGraphicFramePr>
          <p:nvPr>
            <p:ph idx="1"/>
            <p:extLst>
              <p:ext uri="{D42A27DB-BD31-4B8C-83A1-F6EECF244321}">
                <p14:modId xmlns:p14="http://schemas.microsoft.com/office/powerpoint/2010/main" val="164975164"/>
              </p:ext>
            </p:extLst>
          </p:nvPr>
        </p:nvGraphicFramePr>
        <p:xfrm>
          <a:off x="838200" y="2129763"/>
          <a:ext cx="8964706" cy="3993780"/>
        </p:xfrm>
        <a:graphic>
          <a:graphicData uri="http://schemas.openxmlformats.org/drawingml/2006/table">
            <a:tbl>
              <a:tblPr firstRow="1" firstCol="1" bandRow="1">
                <a:tableStyleId>{F5AB1C69-6EDB-4FF4-983F-18BD219EF322}</a:tableStyleId>
              </a:tblPr>
              <a:tblGrid>
                <a:gridCol w="1824318">
                  <a:extLst>
                    <a:ext uri="{9D8B030D-6E8A-4147-A177-3AD203B41FA5}">
                      <a16:colId xmlns:a16="http://schemas.microsoft.com/office/drawing/2014/main" val="2463411203"/>
                    </a:ext>
                  </a:extLst>
                </a:gridCol>
                <a:gridCol w="7140388">
                  <a:extLst>
                    <a:ext uri="{9D8B030D-6E8A-4147-A177-3AD203B41FA5}">
                      <a16:colId xmlns:a16="http://schemas.microsoft.com/office/drawing/2014/main" val="2365819755"/>
                    </a:ext>
                  </a:extLst>
                </a:gridCol>
              </a:tblGrid>
              <a:tr h="570540">
                <a:tc>
                  <a:txBody>
                    <a:bodyPr/>
                    <a:lstStyle/>
                    <a:p>
                      <a:pPr>
                        <a:lnSpc>
                          <a:spcPct val="115000"/>
                        </a:lnSpc>
                        <a:spcAft>
                          <a:spcPts val="600"/>
                        </a:spcAft>
                        <a:buNone/>
                      </a:pPr>
                      <a:r>
                        <a:rPr lang="en-NZ" sz="1800" kern="100" dirty="0">
                          <a:effectLst/>
                        </a:rPr>
                        <a:t>Plant parts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600"/>
                        </a:spcAft>
                        <a:buNone/>
                      </a:pPr>
                      <a:r>
                        <a:rPr lang="en-NZ" sz="1800" kern="100" dirty="0">
                          <a:effectLst/>
                        </a:rPr>
                        <a:t>Vegetables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0038964"/>
                  </a:ext>
                </a:extLst>
              </a:tr>
              <a:tr h="570540">
                <a:tc>
                  <a:txBody>
                    <a:bodyPr/>
                    <a:lstStyle/>
                    <a:p>
                      <a:pPr>
                        <a:lnSpc>
                          <a:spcPct val="115000"/>
                        </a:lnSpc>
                        <a:spcAft>
                          <a:spcPts val="600"/>
                        </a:spcAft>
                        <a:buNone/>
                      </a:pPr>
                      <a:r>
                        <a:rPr lang="en-NZ" sz="1800" kern="100" dirty="0">
                          <a:effectLst/>
                        </a:rPr>
                        <a:t>Root</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600"/>
                        </a:spcAft>
                        <a:buNone/>
                      </a:pPr>
                      <a:r>
                        <a:rPr lang="en-NZ" sz="1800" kern="100" dirty="0">
                          <a:effectLst/>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5667528"/>
                  </a:ext>
                </a:extLst>
              </a:tr>
              <a:tr h="570540">
                <a:tc>
                  <a:txBody>
                    <a:bodyPr/>
                    <a:lstStyle/>
                    <a:p>
                      <a:pPr>
                        <a:lnSpc>
                          <a:spcPct val="115000"/>
                        </a:lnSpc>
                        <a:spcAft>
                          <a:spcPts val="600"/>
                        </a:spcAft>
                        <a:buNone/>
                      </a:pPr>
                      <a:r>
                        <a:rPr lang="en-NZ" sz="1800" kern="100" dirty="0">
                          <a:effectLst/>
                        </a:rPr>
                        <a:t>Leaf</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600"/>
                        </a:spcAft>
                        <a:buNone/>
                      </a:pPr>
                      <a:r>
                        <a:rPr lang="en-NZ" sz="1800" kern="100">
                          <a:effectLst/>
                        </a:rPr>
                        <a:t> </a:t>
                      </a:r>
                      <a:endParaRPr lang="en-NZ"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0475778"/>
                  </a:ext>
                </a:extLst>
              </a:tr>
              <a:tr h="570540">
                <a:tc>
                  <a:txBody>
                    <a:bodyPr/>
                    <a:lstStyle/>
                    <a:p>
                      <a:pPr>
                        <a:lnSpc>
                          <a:spcPct val="115000"/>
                        </a:lnSpc>
                        <a:spcAft>
                          <a:spcPts val="600"/>
                        </a:spcAft>
                        <a:buNone/>
                      </a:pPr>
                      <a:r>
                        <a:rPr lang="en-NZ" sz="1800" kern="100" dirty="0">
                          <a:effectLst/>
                        </a:rPr>
                        <a:t>Stem</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600"/>
                        </a:spcAft>
                        <a:buNone/>
                      </a:pPr>
                      <a:r>
                        <a:rPr lang="en-NZ" sz="1800" kern="100">
                          <a:effectLst/>
                        </a:rPr>
                        <a:t> </a:t>
                      </a:r>
                      <a:endParaRPr lang="en-NZ"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2930656"/>
                  </a:ext>
                </a:extLst>
              </a:tr>
              <a:tr h="570540">
                <a:tc>
                  <a:txBody>
                    <a:bodyPr/>
                    <a:lstStyle/>
                    <a:p>
                      <a:pPr>
                        <a:lnSpc>
                          <a:spcPct val="115000"/>
                        </a:lnSpc>
                        <a:spcAft>
                          <a:spcPts val="600"/>
                        </a:spcAft>
                        <a:buNone/>
                      </a:pPr>
                      <a:r>
                        <a:rPr lang="en-NZ" sz="1800" kern="100" dirty="0">
                          <a:effectLst/>
                        </a:rPr>
                        <a:t>Flower</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600"/>
                        </a:spcAft>
                        <a:buNone/>
                      </a:pPr>
                      <a:r>
                        <a:rPr lang="en-NZ" sz="1800" kern="100">
                          <a:effectLst/>
                        </a:rPr>
                        <a:t> </a:t>
                      </a:r>
                      <a:endParaRPr lang="en-NZ"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2013139"/>
                  </a:ext>
                </a:extLst>
              </a:tr>
              <a:tr h="570540">
                <a:tc>
                  <a:txBody>
                    <a:bodyPr/>
                    <a:lstStyle/>
                    <a:p>
                      <a:pPr>
                        <a:lnSpc>
                          <a:spcPct val="115000"/>
                        </a:lnSpc>
                        <a:spcAft>
                          <a:spcPts val="600"/>
                        </a:spcAft>
                        <a:buNone/>
                      </a:pPr>
                      <a:r>
                        <a:rPr lang="en-NZ" sz="1800" kern="100" dirty="0">
                          <a:effectLst/>
                        </a:rPr>
                        <a:t>Fruit</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600"/>
                        </a:spcAft>
                        <a:buNone/>
                      </a:pPr>
                      <a:r>
                        <a:rPr lang="en-NZ" sz="1800" kern="100" dirty="0">
                          <a:effectLst/>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8960681"/>
                  </a:ext>
                </a:extLst>
              </a:tr>
              <a:tr h="570540">
                <a:tc>
                  <a:txBody>
                    <a:bodyPr/>
                    <a:lstStyle/>
                    <a:p>
                      <a:pPr>
                        <a:lnSpc>
                          <a:spcPct val="115000"/>
                        </a:lnSpc>
                        <a:spcAft>
                          <a:spcPts val="600"/>
                        </a:spcAft>
                        <a:buNone/>
                      </a:pPr>
                      <a:r>
                        <a:rPr lang="en-NZ" sz="1800" kern="100">
                          <a:effectLst/>
                        </a:rPr>
                        <a:t>Seed</a:t>
                      </a:r>
                      <a:endParaRPr lang="en-NZ"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600"/>
                        </a:spcAft>
                        <a:buNone/>
                      </a:pPr>
                      <a:r>
                        <a:rPr lang="en-NZ" sz="1800" kern="100" dirty="0">
                          <a:effectLst/>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1811179"/>
                  </a:ext>
                </a:extLst>
              </a:tr>
            </a:tbl>
          </a:graphicData>
        </a:graphic>
      </p:graphicFrame>
      <p:sp>
        <p:nvSpPr>
          <p:cNvPr id="6" name="TextBox 5">
            <a:extLst>
              <a:ext uri="{FF2B5EF4-FFF2-40B4-BE49-F238E27FC236}">
                <a16:creationId xmlns:a16="http://schemas.microsoft.com/office/drawing/2014/main" id="{B4AA9810-A656-A988-6185-FF55FD6D0257}"/>
              </a:ext>
            </a:extLst>
          </p:cNvPr>
          <p:cNvSpPr txBox="1"/>
          <p:nvPr/>
        </p:nvSpPr>
        <p:spPr>
          <a:xfrm>
            <a:off x="10183088" y="2515331"/>
            <a:ext cx="945573" cy="369332"/>
          </a:xfrm>
          <a:prstGeom prst="rect">
            <a:avLst/>
          </a:prstGeom>
          <a:noFill/>
        </p:spPr>
        <p:txBody>
          <a:bodyPr wrap="square" rtlCol="0">
            <a:spAutoFit/>
          </a:bodyPr>
          <a:lstStyle/>
          <a:p>
            <a:r>
              <a:rPr lang="en-NZ" dirty="0"/>
              <a:t>Carrot</a:t>
            </a:r>
          </a:p>
        </p:txBody>
      </p:sp>
      <p:sp>
        <p:nvSpPr>
          <p:cNvPr id="7" name="TextBox 6">
            <a:extLst>
              <a:ext uri="{FF2B5EF4-FFF2-40B4-BE49-F238E27FC236}">
                <a16:creationId xmlns:a16="http://schemas.microsoft.com/office/drawing/2014/main" id="{79ADB91C-DF82-05FE-5B85-A27B52F29D37}"/>
              </a:ext>
            </a:extLst>
          </p:cNvPr>
          <p:cNvSpPr txBox="1"/>
          <p:nvPr/>
        </p:nvSpPr>
        <p:spPr>
          <a:xfrm>
            <a:off x="10180492" y="2897749"/>
            <a:ext cx="945573" cy="369332"/>
          </a:xfrm>
          <a:prstGeom prst="rect">
            <a:avLst/>
          </a:prstGeom>
          <a:noFill/>
        </p:spPr>
        <p:txBody>
          <a:bodyPr wrap="square" rtlCol="0">
            <a:spAutoFit/>
          </a:bodyPr>
          <a:lstStyle/>
          <a:p>
            <a:r>
              <a:rPr lang="en-NZ" dirty="0"/>
              <a:t>Celery</a:t>
            </a:r>
          </a:p>
        </p:txBody>
      </p:sp>
      <p:sp>
        <p:nvSpPr>
          <p:cNvPr id="8" name="TextBox 7">
            <a:extLst>
              <a:ext uri="{FF2B5EF4-FFF2-40B4-BE49-F238E27FC236}">
                <a16:creationId xmlns:a16="http://schemas.microsoft.com/office/drawing/2014/main" id="{A6567C11-7304-9FD6-0836-503983ED7921}"/>
              </a:ext>
            </a:extLst>
          </p:cNvPr>
          <p:cNvSpPr txBox="1"/>
          <p:nvPr/>
        </p:nvSpPr>
        <p:spPr>
          <a:xfrm>
            <a:off x="10151915" y="2050359"/>
            <a:ext cx="945573" cy="369332"/>
          </a:xfrm>
          <a:prstGeom prst="rect">
            <a:avLst/>
          </a:prstGeom>
          <a:noFill/>
        </p:spPr>
        <p:txBody>
          <a:bodyPr wrap="square" rtlCol="0">
            <a:spAutoFit/>
          </a:bodyPr>
          <a:lstStyle/>
          <a:p>
            <a:r>
              <a:rPr lang="en-NZ" dirty="0"/>
              <a:t>Lettuce</a:t>
            </a:r>
          </a:p>
        </p:txBody>
      </p:sp>
      <p:sp>
        <p:nvSpPr>
          <p:cNvPr id="9" name="TextBox 8">
            <a:extLst>
              <a:ext uri="{FF2B5EF4-FFF2-40B4-BE49-F238E27FC236}">
                <a16:creationId xmlns:a16="http://schemas.microsoft.com/office/drawing/2014/main" id="{3363E065-68EA-CFBE-D88D-FEF0332E53CF}"/>
              </a:ext>
            </a:extLst>
          </p:cNvPr>
          <p:cNvSpPr txBox="1"/>
          <p:nvPr/>
        </p:nvSpPr>
        <p:spPr>
          <a:xfrm>
            <a:off x="10194307" y="4422836"/>
            <a:ext cx="1267691" cy="369332"/>
          </a:xfrm>
          <a:prstGeom prst="rect">
            <a:avLst/>
          </a:prstGeom>
          <a:noFill/>
        </p:spPr>
        <p:txBody>
          <a:bodyPr wrap="square" rtlCol="0">
            <a:spAutoFit/>
          </a:bodyPr>
          <a:lstStyle/>
          <a:p>
            <a:r>
              <a:rPr lang="en-NZ" dirty="0"/>
              <a:t>Beetroot</a:t>
            </a:r>
          </a:p>
        </p:txBody>
      </p:sp>
      <p:sp>
        <p:nvSpPr>
          <p:cNvPr id="10" name="TextBox 9">
            <a:extLst>
              <a:ext uri="{FF2B5EF4-FFF2-40B4-BE49-F238E27FC236}">
                <a16:creationId xmlns:a16="http://schemas.microsoft.com/office/drawing/2014/main" id="{6A72150A-AE8E-FE2F-51DA-07C0E707E262}"/>
              </a:ext>
            </a:extLst>
          </p:cNvPr>
          <p:cNvSpPr txBox="1"/>
          <p:nvPr/>
        </p:nvSpPr>
        <p:spPr>
          <a:xfrm>
            <a:off x="10194307" y="3262496"/>
            <a:ext cx="1147331" cy="369332"/>
          </a:xfrm>
          <a:prstGeom prst="rect">
            <a:avLst/>
          </a:prstGeom>
          <a:noFill/>
        </p:spPr>
        <p:txBody>
          <a:bodyPr wrap="square" rtlCol="0">
            <a:spAutoFit/>
          </a:bodyPr>
          <a:lstStyle/>
          <a:p>
            <a:r>
              <a:rPr lang="en-NZ" dirty="0"/>
              <a:t>Broccoli</a:t>
            </a:r>
          </a:p>
        </p:txBody>
      </p:sp>
      <p:sp>
        <p:nvSpPr>
          <p:cNvPr id="11" name="TextBox 10">
            <a:extLst>
              <a:ext uri="{FF2B5EF4-FFF2-40B4-BE49-F238E27FC236}">
                <a16:creationId xmlns:a16="http://schemas.microsoft.com/office/drawing/2014/main" id="{7EB37625-0A04-86AA-3861-DCA97A0ACAC6}"/>
              </a:ext>
            </a:extLst>
          </p:cNvPr>
          <p:cNvSpPr txBox="1"/>
          <p:nvPr/>
        </p:nvSpPr>
        <p:spPr>
          <a:xfrm>
            <a:off x="10220146" y="4871627"/>
            <a:ext cx="1115291" cy="369332"/>
          </a:xfrm>
          <a:prstGeom prst="rect">
            <a:avLst/>
          </a:prstGeom>
          <a:noFill/>
        </p:spPr>
        <p:txBody>
          <a:bodyPr wrap="square" rtlCol="0">
            <a:spAutoFit/>
          </a:bodyPr>
          <a:lstStyle/>
          <a:p>
            <a:r>
              <a:rPr lang="en-NZ" dirty="0"/>
              <a:t>Cabbage</a:t>
            </a:r>
          </a:p>
        </p:txBody>
      </p:sp>
      <p:sp>
        <p:nvSpPr>
          <p:cNvPr id="12" name="TextBox 11">
            <a:extLst>
              <a:ext uri="{FF2B5EF4-FFF2-40B4-BE49-F238E27FC236}">
                <a16:creationId xmlns:a16="http://schemas.microsoft.com/office/drawing/2014/main" id="{3412DA4E-58AD-9977-E18B-7109272835E5}"/>
              </a:ext>
            </a:extLst>
          </p:cNvPr>
          <p:cNvSpPr txBox="1"/>
          <p:nvPr/>
        </p:nvSpPr>
        <p:spPr>
          <a:xfrm>
            <a:off x="10194307" y="3658000"/>
            <a:ext cx="945573" cy="369332"/>
          </a:xfrm>
          <a:prstGeom prst="rect">
            <a:avLst/>
          </a:prstGeom>
          <a:noFill/>
        </p:spPr>
        <p:txBody>
          <a:bodyPr wrap="square" rtlCol="0">
            <a:spAutoFit/>
          </a:bodyPr>
          <a:lstStyle/>
          <a:p>
            <a:r>
              <a:rPr lang="en-NZ" dirty="0"/>
              <a:t>Tomato</a:t>
            </a:r>
          </a:p>
        </p:txBody>
      </p:sp>
      <p:sp>
        <p:nvSpPr>
          <p:cNvPr id="13" name="TextBox 12">
            <a:extLst>
              <a:ext uri="{FF2B5EF4-FFF2-40B4-BE49-F238E27FC236}">
                <a16:creationId xmlns:a16="http://schemas.microsoft.com/office/drawing/2014/main" id="{2F245760-9F71-CDE0-00B4-AA95FD515A0D}"/>
              </a:ext>
            </a:extLst>
          </p:cNvPr>
          <p:cNvSpPr txBox="1"/>
          <p:nvPr/>
        </p:nvSpPr>
        <p:spPr>
          <a:xfrm>
            <a:off x="10251517" y="4045391"/>
            <a:ext cx="945573" cy="369332"/>
          </a:xfrm>
          <a:prstGeom prst="rect">
            <a:avLst/>
          </a:prstGeom>
          <a:noFill/>
        </p:spPr>
        <p:txBody>
          <a:bodyPr wrap="square" rtlCol="0">
            <a:spAutoFit/>
          </a:bodyPr>
          <a:lstStyle/>
          <a:p>
            <a:r>
              <a:rPr lang="en-NZ" dirty="0"/>
              <a:t>Peas</a:t>
            </a:r>
          </a:p>
        </p:txBody>
      </p:sp>
      <p:sp>
        <p:nvSpPr>
          <p:cNvPr id="14" name="TextBox 13">
            <a:extLst>
              <a:ext uri="{FF2B5EF4-FFF2-40B4-BE49-F238E27FC236}">
                <a16:creationId xmlns:a16="http://schemas.microsoft.com/office/drawing/2014/main" id="{8E5DFBF6-9A4C-A5FB-9563-0A981CBE8DDF}"/>
              </a:ext>
            </a:extLst>
          </p:cNvPr>
          <p:cNvSpPr txBox="1"/>
          <p:nvPr/>
        </p:nvSpPr>
        <p:spPr>
          <a:xfrm>
            <a:off x="10205668" y="5305420"/>
            <a:ext cx="1267690" cy="369332"/>
          </a:xfrm>
          <a:prstGeom prst="rect">
            <a:avLst/>
          </a:prstGeom>
          <a:noFill/>
        </p:spPr>
        <p:txBody>
          <a:bodyPr wrap="square" rtlCol="0">
            <a:spAutoFit/>
          </a:bodyPr>
          <a:lstStyle/>
          <a:p>
            <a:r>
              <a:rPr lang="en-NZ" dirty="0"/>
              <a:t>Sweetcorn</a:t>
            </a:r>
          </a:p>
        </p:txBody>
      </p:sp>
      <p:sp>
        <p:nvSpPr>
          <p:cNvPr id="15" name="TextBox 14">
            <a:extLst>
              <a:ext uri="{FF2B5EF4-FFF2-40B4-BE49-F238E27FC236}">
                <a16:creationId xmlns:a16="http://schemas.microsoft.com/office/drawing/2014/main" id="{C294F118-61D9-F168-B1AD-9B5855EEA87D}"/>
              </a:ext>
            </a:extLst>
          </p:cNvPr>
          <p:cNvSpPr txBox="1"/>
          <p:nvPr/>
        </p:nvSpPr>
        <p:spPr>
          <a:xfrm>
            <a:off x="10254170" y="6123542"/>
            <a:ext cx="995857" cy="369332"/>
          </a:xfrm>
          <a:prstGeom prst="rect">
            <a:avLst/>
          </a:prstGeom>
          <a:noFill/>
        </p:spPr>
        <p:txBody>
          <a:bodyPr wrap="square" rtlCol="0">
            <a:spAutoFit/>
          </a:bodyPr>
          <a:lstStyle/>
          <a:p>
            <a:r>
              <a:rPr lang="en-NZ" dirty="0"/>
              <a:t>Radish</a:t>
            </a:r>
          </a:p>
        </p:txBody>
      </p:sp>
      <p:sp>
        <p:nvSpPr>
          <p:cNvPr id="16" name="TextBox 15">
            <a:extLst>
              <a:ext uri="{FF2B5EF4-FFF2-40B4-BE49-F238E27FC236}">
                <a16:creationId xmlns:a16="http://schemas.microsoft.com/office/drawing/2014/main" id="{51F9C974-E8B8-320B-8584-5C7C40BB2214}"/>
              </a:ext>
            </a:extLst>
          </p:cNvPr>
          <p:cNvSpPr txBox="1"/>
          <p:nvPr/>
        </p:nvSpPr>
        <p:spPr>
          <a:xfrm>
            <a:off x="10233856" y="5714481"/>
            <a:ext cx="1480706" cy="369332"/>
          </a:xfrm>
          <a:prstGeom prst="rect">
            <a:avLst/>
          </a:prstGeom>
          <a:noFill/>
        </p:spPr>
        <p:txBody>
          <a:bodyPr wrap="square" rtlCol="0">
            <a:spAutoFit/>
          </a:bodyPr>
          <a:lstStyle/>
          <a:p>
            <a:r>
              <a:rPr lang="en-NZ" dirty="0"/>
              <a:t>Cauliflower</a:t>
            </a:r>
          </a:p>
        </p:txBody>
      </p:sp>
    </p:spTree>
    <p:extLst>
      <p:ext uri="{BB962C8B-B14F-4D97-AF65-F5344CB8AC3E}">
        <p14:creationId xmlns:p14="http://schemas.microsoft.com/office/powerpoint/2010/main" val="282079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2B2C1-4A91-908C-F36B-6F331F16B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D0FC8-22C9-648D-D403-24C004CF7283}"/>
              </a:ext>
            </a:extLst>
          </p:cNvPr>
          <p:cNvSpPr>
            <a:spLocks noGrp="1"/>
          </p:cNvSpPr>
          <p:nvPr>
            <p:ph type="title"/>
          </p:nvPr>
        </p:nvSpPr>
        <p:spPr/>
        <p:txBody>
          <a:bodyPr/>
          <a:lstStyle/>
          <a:p>
            <a:r>
              <a:rPr lang="en-NZ" sz="4000" b="1" dirty="0"/>
              <a:t>Activity 2: Inside a plant cell</a:t>
            </a:r>
            <a:br>
              <a:rPr lang="en-NZ" dirty="0"/>
            </a:br>
            <a:endParaRPr lang="en-NZ" dirty="0"/>
          </a:p>
        </p:txBody>
      </p:sp>
      <p:sp>
        <p:nvSpPr>
          <p:cNvPr id="3" name="Content Placeholder 2">
            <a:extLst>
              <a:ext uri="{FF2B5EF4-FFF2-40B4-BE49-F238E27FC236}">
                <a16:creationId xmlns:a16="http://schemas.microsoft.com/office/drawing/2014/main" id="{C9B90444-5744-E303-991E-36DE96121BCE}"/>
              </a:ext>
            </a:extLst>
          </p:cNvPr>
          <p:cNvSpPr>
            <a:spLocks noGrp="1"/>
          </p:cNvSpPr>
          <p:nvPr>
            <p:ph idx="1"/>
          </p:nvPr>
        </p:nvSpPr>
        <p:spPr>
          <a:xfrm>
            <a:off x="838200" y="1825625"/>
            <a:ext cx="3343835" cy="1603375"/>
          </a:xfrm>
        </p:spPr>
        <p:txBody>
          <a:bodyPr/>
          <a:lstStyle/>
          <a:p>
            <a:pPr marL="0" indent="0">
              <a:buNone/>
            </a:pPr>
            <a:r>
              <a:rPr lang="en-NZ" dirty="0"/>
              <a:t>Drag the words to the correct part of the plant cell</a:t>
            </a:r>
          </a:p>
        </p:txBody>
      </p:sp>
      <p:sp>
        <p:nvSpPr>
          <p:cNvPr id="6" name="TextBox 5">
            <a:extLst>
              <a:ext uri="{FF2B5EF4-FFF2-40B4-BE49-F238E27FC236}">
                <a16:creationId xmlns:a16="http://schemas.microsoft.com/office/drawing/2014/main" id="{1BDE49A1-FFC9-5070-1BFC-F439DAAEE7BD}"/>
              </a:ext>
            </a:extLst>
          </p:cNvPr>
          <p:cNvSpPr txBox="1"/>
          <p:nvPr/>
        </p:nvSpPr>
        <p:spPr>
          <a:xfrm>
            <a:off x="1291215" y="3534257"/>
            <a:ext cx="1528482" cy="369332"/>
          </a:xfrm>
          <a:prstGeom prst="rect">
            <a:avLst/>
          </a:prstGeom>
          <a:noFill/>
        </p:spPr>
        <p:txBody>
          <a:bodyPr wrap="square" rtlCol="0">
            <a:spAutoFit/>
          </a:bodyPr>
          <a:lstStyle/>
          <a:p>
            <a:r>
              <a:rPr lang="en-NZ" dirty="0"/>
              <a:t>Cell wall</a:t>
            </a:r>
          </a:p>
        </p:txBody>
      </p:sp>
      <p:sp>
        <p:nvSpPr>
          <p:cNvPr id="7" name="TextBox 6">
            <a:extLst>
              <a:ext uri="{FF2B5EF4-FFF2-40B4-BE49-F238E27FC236}">
                <a16:creationId xmlns:a16="http://schemas.microsoft.com/office/drawing/2014/main" id="{B980E33C-A8E7-D80A-608E-EE8D5727AEDD}"/>
              </a:ext>
            </a:extLst>
          </p:cNvPr>
          <p:cNvSpPr txBox="1"/>
          <p:nvPr/>
        </p:nvSpPr>
        <p:spPr>
          <a:xfrm>
            <a:off x="1279322" y="3154587"/>
            <a:ext cx="1528482" cy="369332"/>
          </a:xfrm>
          <a:prstGeom prst="rect">
            <a:avLst/>
          </a:prstGeom>
          <a:noFill/>
        </p:spPr>
        <p:txBody>
          <a:bodyPr wrap="square" rtlCol="0">
            <a:spAutoFit/>
          </a:bodyPr>
          <a:lstStyle/>
          <a:p>
            <a:r>
              <a:rPr lang="en-NZ" dirty="0"/>
              <a:t>Nucleus</a:t>
            </a:r>
          </a:p>
        </p:txBody>
      </p:sp>
      <p:sp>
        <p:nvSpPr>
          <p:cNvPr id="8" name="TextBox 7">
            <a:extLst>
              <a:ext uri="{FF2B5EF4-FFF2-40B4-BE49-F238E27FC236}">
                <a16:creationId xmlns:a16="http://schemas.microsoft.com/office/drawing/2014/main" id="{BFB0793D-861D-EC3D-EAD0-0DD20983C847}"/>
              </a:ext>
            </a:extLst>
          </p:cNvPr>
          <p:cNvSpPr txBox="1"/>
          <p:nvPr/>
        </p:nvSpPr>
        <p:spPr>
          <a:xfrm>
            <a:off x="1314711" y="3937294"/>
            <a:ext cx="2124187" cy="369332"/>
          </a:xfrm>
          <a:prstGeom prst="rect">
            <a:avLst/>
          </a:prstGeom>
          <a:noFill/>
        </p:spPr>
        <p:txBody>
          <a:bodyPr wrap="square" rtlCol="0">
            <a:spAutoFit/>
          </a:bodyPr>
          <a:lstStyle/>
          <a:p>
            <a:r>
              <a:rPr lang="en-NZ" dirty="0"/>
              <a:t>Large vacuole, </a:t>
            </a:r>
          </a:p>
        </p:txBody>
      </p:sp>
      <p:sp>
        <p:nvSpPr>
          <p:cNvPr id="9" name="TextBox 8">
            <a:extLst>
              <a:ext uri="{FF2B5EF4-FFF2-40B4-BE49-F238E27FC236}">
                <a16:creationId xmlns:a16="http://schemas.microsoft.com/office/drawing/2014/main" id="{4A94B8B5-AF30-6824-3F9E-61B2272979ED}"/>
              </a:ext>
            </a:extLst>
          </p:cNvPr>
          <p:cNvSpPr txBox="1"/>
          <p:nvPr/>
        </p:nvSpPr>
        <p:spPr>
          <a:xfrm>
            <a:off x="1279322" y="4316964"/>
            <a:ext cx="1528482" cy="369332"/>
          </a:xfrm>
          <a:prstGeom prst="rect">
            <a:avLst/>
          </a:prstGeom>
          <a:noFill/>
        </p:spPr>
        <p:txBody>
          <a:bodyPr wrap="square" rtlCol="0">
            <a:spAutoFit/>
          </a:bodyPr>
          <a:lstStyle/>
          <a:p>
            <a:r>
              <a:rPr lang="en-NZ" dirty="0"/>
              <a:t>Chloroplast</a:t>
            </a:r>
          </a:p>
        </p:txBody>
      </p:sp>
      <p:sp>
        <p:nvSpPr>
          <p:cNvPr id="10" name="TextBox 9">
            <a:extLst>
              <a:ext uri="{FF2B5EF4-FFF2-40B4-BE49-F238E27FC236}">
                <a16:creationId xmlns:a16="http://schemas.microsoft.com/office/drawing/2014/main" id="{468EBA96-3935-E25B-0ACC-C7E9725757B8}"/>
              </a:ext>
            </a:extLst>
          </p:cNvPr>
          <p:cNvSpPr txBox="1"/>
          <p:nvPr/>
        </p:nvSpPr>
        <p:spPr>
          <a:xfrm>
            <a:off x="1279322" y="4686357"/>
            <a:ext cx="1768288" cy="369332"/>
          </a:xfrm>
          <a:prstGeom prst="rect">
            <a:avLst/>
          </a:prstGeom>
          <a:noFill/>
        </p:spPr>
        <p:txBody>
          <a:bodyPr wrap="square" rtlCol="0">
            <a:spAutoFit/>
          </a:bodyPr>
          <a:lstStyle/>
          <a:p>
            <a:r>
              <a:rPr lang="en-NZ" dirty="0"/>
              <a:t>Cell membrane</a:t>
            </a:r>
          </a:p>
        </p:txBody>
      </p:sp>
      <p:sp>
        <p:nvSpPr>
          <p:cNvPr id="11" name="TextBox 10">
            <a:extLst>
              <a:ext uri="{FF2B5EF4-FFF2-40B4-BE49-F238E27FC236}">
                <a16:creationId xmlns:a16="http://schemas.microsoft.com/office/drawing/2014/main" id="{8B55234A-97B0-38D4-3E8A-6599B113BFBA}"/>
              </a:ext>
            </a:extLst>
          </p:cNvPr>
          <p:cNvSpPr txBox="1"/>
          <p:nvPr/>
        </p:nvSpPr>
        <p:spPr>
          <a:xfrm>
            <a:off x="1279322" y="5172816"/>
            <a:ext cx="1528482" cy="369332"/>
          </a:xfrm>
          <a:prstGeom prst="rect">
            <a:avLst/>
          </a:prstGeom>
          <a:noFill/>
        </p:spPr>
        <p:txBody>
          <a:bodyPr wrap="square" rtlCol="0">
            <a:spAutoFit/>
          </a:bodyPr>
          <a:lstStyle/>
          <a:p>
            <a:r>
              <a:rPr lang="en-NZ" dirty="0"/>
              <a:t>Cytoplasm</a:t>
            </a:r>
          </a:p>
        </p:txBody>
      </p:sp>
      <p:sp>
        <p:nvSpPr>
          <p:cNvPr id="12" name="TextBox 11">
            <a:extLst>
              <a:ext uri="{FF2B5EF4-FFF2-40B4-BE49-F238E27FC236}">
                <a16:creationId xmlns:a16="http://schemas.microsoft.com/office/drawing/2014/main" id="{EF9164D8-6822-B89E-C95B-B9FCA6B70D6A}"/>
              </a:ext>
            </a:extLst>
          </p:cNvPr>
          <p:cNvSpPr txBox="1"/>
          <p:nvPr/>
        </p:nvSpPr>
        <p:spPr>
          <a:xfrm>
            <a:off x="1314711" y="5659275"/>
            <a:ext cx="1528482" cy="369332"/>
          </a:xfrm>
          <a:prstGeom prst="rect">
            <a:avLst/>
          </a:prstGeom>
          <a:noFill/>
        </p:spPr>
        <p:txBody>
          <a:bodyPr wrap="square" rtlCol="0">
            <a:spAutoFit/>
          </a:bodyPr>
          <a:lstStyle/>
          <a:p>
            <a:r>
              <a:rPr lang="en-NZ" dirty="0"/>
              <a:t>Mitochondria</a:t>
            </a:r>
          </a:p>
        </p:txBody>
      </p:sp>
      <p:pic>
        <p:nvPicPr>
          <p:cNvPr id="4" name="Picture 3">
            <a:extLst>
              <a:ext uri="{FF2B5EF4-FFF2-40B4-BE49-F238E27FC236}">
                <a16:creationId xmlns:a16="http://schemas.microsoft.com/office/drawing/2014/main" id="{B529805E-A175-6854-C7BC-7A3A2922BD03}"/>
              </a:ext>
            </a:extLst>
          </p:cNvPr>
          <p:cNvPicPr>
            <a:picLocks noChangeAspect="1"/>
          </p:cNvPicPr>
          <p:nvPr/>
        </p:nvPicPr>
        <p:blipFill>
          <a:blip r:embed="rId2"/>
          <a:stretch>
            <a:fillRect/>
          </a:stretch>
        </p:blipFill>
        <p:spPr>
          <a:xfrm>
            <a:off x="4845283" y="2152098"/>
            <a:ext cx="6705926" cy="3795246"/>
          </a:xfrm>
          <a:prstGeom prst="rect">
            <a:avLst/>
          </a:prstGeom>
        </p:spPr>
      </p:pic>
    </p:spTree>
    <p:extLst>
      <p:ext uri="{BB962C8B-B14F-4D97-AF65-F5344CB8AC3E}">
        <p14:creationId xmlns:p14="http://schemas.microsoft.com/office/powerpoint/2010/main" val="26668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D554A-73F9-158D-A251-5D42C1D68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DEF6C-05F8-D317-7174-C70511E48419}"/>
              </a:ext>
            </a:extLst>
          </p:cNvPr>
          <p:cNvSpPr>
            <a:spLocks noGrp="1"/>
          </p:cNvSpPr>
          <p:nvPr>
            <p:ph type="title"/>
          </p:nvPr>
        </p:nvSpPr>
        <p:spPr/>
        <p:txBody>
          <a:bodyPr/>
          <a:lstStyle/>
          <a:p>
            <a:r>
              <a:rPr lang="en-NZ" b="1" dirty="0"/>
              <a:t>Activity 2: Inside a plant cell </a:t>
            </a:r>
            <a:br>
              <a:rPr lang="en-NZ" b="1" dirty="0"/>
            </a:br>
            <a:r>
              <a:rPr lang="en-NZ" sz="3600" dirty="0"/>
              <a:t>Answer</a:t>
            </a:r>
          </a:p>
        </p:txBody>
      </p:sp>
      <p:pic>
        <p:nvPicPr>
          <p:cNvPr id="4" name="Content Placeholder 3">
            <a:extLst>
              <a:ext uri="{FF2B5EF4-FFF2-40B4-BE49-F238E27FC236}">
                <a16:creationId xmlns:a16="http://schemas.microsoft.com/office/drawing/2014/main" id="{52A31595-C265-6B05-A776-ADF19A983B2C}"/>
              </a:ext>
            </a:extLst>
          </p:cNvPr>
          <p:cNvPicPr>
            <a:picLocks noGrp="1" noChangeAspect="1"/>
          </p:cNvPicPr>
          <p:nvPr>
            <p:ph idx="1"/>
          </p:nvPr>
        </p:nvPicPr>
        <p:blipFill>
          <a:blip r:embed="rId2"/>
          <a:stretch>
            <a:fillRect/>
          </a:stretch>
        </p:blipFill>
        <p:spPr>
          <a:xfrm>
            <a:off x="2480550" y="1825625"/>
            <a:ext cx="7230900" cy="4351338"/>
          </a:xfrm>
          <a:prstGeom prst="rect">
            <a:avLst/>
          </a:prstGeom>
        </p:spPr>
      </p:pic>
    </p:spTree>
    <p:extLst>
      <p:ext uri="{BB962C8B-B14F-4D97-AF65-F5344CB8AC3E}">
        <p14:creationId xmlns:p14="http://schemas.microsoft.com/office/powerpoint/2010/main" val="347783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98E3D-DACC-1165-E328-66EB57FF5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DD440-9588-27CB-C37F-197ABEB29918}"/>
              </a:ext>
            </a:extLst>
          </p:cNvPr>
          <p:cNvSpPr>
            <a:spLocks noGrp="1"/>
          </p:cNvSpPr>
          <p:nvPr>
            <p:ph type="title"/>
          </p:nvPr>
        </p:nvSpPr>
        <p:spPr/>
        <p:txBody>
          <a:bodyPr/>
          <a:lstStyle/>
          <a:p>
            <a:r>
              <a:rPr lang="en-NZ" b="1" dirty="0"/>
              <a:t>Activity 3: Looking at plant cells</a:t>
            </a:r>
            <a:br>
              <a:rPr lang="en-NZ" dirty="0"/>
            </a:br>
            <a:endParaRPr lang="en-NZ" dirty="0"/>
          </a:p>
        </p:txBody>
      </p:sp>
      <p:sp>
        <p:nvSpPr>
          <p:cNvPr id="3" name="Content Placeholder 2">
            <a:extLst>
              <a:ext uri="{FF2B5EF4-FFF2-40B4-BE49-F238E27FC236}">
                <a16:creationId xmlns:a16="http://schemas.microsoft.com/office/drawing/2014/main" id="{385B1CD1-DBAB-66D7-3E12-6E951E64C288}"/>
              </a:ext>
            </a:extLst>
          </p:cNvPr>
          <p:cNvSpPr>
            <a:spLocks noGrp="1"/>
          </p:cNvSpPr>
          <p:nvPr>
            <p:ph idx="1"/>
          </p:nvPr>
        </p:nvSpPr>
        <p:spPr>
          <a:xfrm>
            <a:off x="793173" y="1690688"/>
            <a:ext cx="10515600" cy="4351338"/>
          </a:xfrm>
        </p:spPr>
        <p:txBody>
          <a:bodyPr>
            <a:normAutofit lnSpcReduction="10000"/>
          </a:bodyPr>
          <a:lstStyle/>
          <a:p>
            <a:pPr marL="0" indent="0">
              <a:buNone/>
            </a:pPr>
            <a:r>
              <a:rPr lang="en-NZ" sz="1800" b="1" dirty="0"/>
              <a:t>Materials </a:t>
            </a:r>
            <a:endParaRPr lang="en-NZ" sz="1800" dirty="0"/>
          </a:p>
          <a:p>
            <a:pPr lvl="0"/>
            <a:r>
              <a:rPr lang="en-NZ" sz="1800" dirty="0"/>
              <a:t>Fresh vegetable e.g., </a:t>
            </a:r>
            <a:r>
              <a:rPr lang="en-NZ" sz="1800" b="1" dirty="0"/>
              <a:t>onion or celery</a:t>
            </a:r>
            <a:endParaRPr lang="en-NZ" sz="1800" dirty="0"/>
          </a:p>
          <a:p>
            <a:pPr lvl="0"/>
            <a:r>
              <a:rPr lang="en-NZ" sz="1800" dirty="0"/>
              <a:t>Microscope or magnifying lens</a:t>
            </a:r>
          </a:p>
          <a:p>
            <a:pPr lvl="0"/>
            <a:r>
              <a:rPr lang="en-NZ" sz="1800" dirty="0"/>
              <a:t>Microscope slides and cover slips</a:t>
            </a:r>
          </a:p>
          <a:p>
            <a:pPr lvl="0"/>
            <a:r>
              <a:rPr lang="en-NZ" sz="1800" dirty="0"/>
              <a:t>Dropper</a:t>
            </a:r>
          </a:p>
          <a:p>
            <a:pPr lvl="0"/>
            <a:r>
              <a:rPr lang="en-NZ" sz="1800" dirty="0"/>
              <a:t>Water</a:t>
            </a:r>
          </a:p>
          <a:p>
            <a:pPr lvl="0"/>
            <a:r>
              <a:rPr lang="en-NZ" sz="1800" dirty="0"/>
              <a:t>Iodine solution (optional, to make cells easier to see)</a:t>
            </a:r>
          </a:p>
          <a:p>
            <a:pPr lvl="0"/>
            <a:r>
              <a:rPr lang="en-NZ" sz="1800" dirty="0"/>
              <a:t>Tweezers</a:t>
            </a:r>
          </a:p>
          <a:p>
            <a:pPr marL="0" indent="0">
              <a:buNone/>
            </a:pPr>
            <a:endParaRPr lang="en-NZ" sz="1700" dirty="0"/>
          </a:p>
          <a:p>
            <a:pPr marL="0" indent="0">
              <a:buNone/>
            </a:pPr>
            <a:r>
              <a:rPr lang="en-NZ" sz="1700" b="1" dirty="0"/>
              <a:t>How to prepare a onion cell peel slide </a:t>
            </a:r>
          </a:p>
          <a:p>
            <a:pPr marL="0" indent="0">
              <a:buNone/>
            </a:pPr>
            <a:r>
              <a:rPr lang="en-NZ" sz="1700" dirty="0"/>
              <a:t>Watch -</a:t>
            </a:r>
            <a:r>
              <a:rPr lang="en-US" sz="1700" dirty="0"/>
              <a:t>Onion Epidermal Cell Peel Slide Preparation Practical Experiment-Start at 1.49</a:t>
            </a:r>
          </a:p>
          <a:p>
            <a:pPr marL="0" indent="0">
              <a:buNone/>
            </a:pPr>
            <a:r>
              <a:rPr lang="en-US" sz="1700" dirty="0">
                <a:hlinkClick r:id="rId2"/>
              </a:rPr>
              <a:t>https://www.youtube.com/watch?v=kjU4GXFCSig</a:t>
            </a:r>
            <a:endParaRPr lang="en-US" sz="1700" dirty="0"/>
          </a:p>
          <a:p>
            <a:pPr marL="0" indent="0">
              <a:buNone/>
            </a:pPr>
            <a:endParaRPr lang="en-US" sz="1700" dirty="0"/>
          </a:p>
          <a:p>
            <a:pPr marL="0" indent="0">
              <a:buNone/>
            </a:pPr>
            <a:endParaRPr lang="en-US" b="1" dirty="0"/>
          </a:p>
          <a:p>
            <a:pPr marL="0" indent="0">
              <a:buNone/>
            </a:pPr>
            <a:endParaRPr lang="en-NZ" dirty="0"/>
          </a:p>
        </p:txBody>
      </p:sp>
      <p:pic>
        <p:nvPicPr>
          <p:cNvPr id="4" name="Picture 3">
            <a:extLst>
              <a:ext uri="{FF2B5EF4-FFF2-40B4-BE49-F238E27FC236}">
                <a16:creationId xmlns:a16="http://schemas.microsoft.com/office/drawing/2014/main" id="{1425FA0A-5077-EFBF-BF9E-419C0E1FDB43}"/>
              </a:ext>
            </a:extLst>
          </p:cNvPr>
          <p:cNvPicPr>
            <a:picLocks noChangeAspect="1"/>
          </p:cNvPicPr>
          <p:nvPr/>
        </p:nvPicPr>
        <p:blipFill>
          <a:blip r:embed="rId3"/>
          <a:stretch>
            <a:fillRect/>
          </a:stretch>
        </p:blipFill>
        <p:spPr>
          <a:xfrm>
            <a:off x="6624611" y="1690688"/>
            <a:ext cx="5363623" cy="3056107"/>
          </a:xfrm>
          <a:prstGeom prst="rect">
            <a:avLst/>
          </a:prstGeom>
        </p:spPr>
      </p:pic>
    </p:spTree>
    <p:extLst>
      <p:ext uri="{BB962C8B-B14F-4D97-AF65-F5344CB8AC3E}">
        <p14:creationId xmlns:p14="http://schemas.microsoft.com/office/powerpoint/2010/main" val="24685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55027A-68B2-FC67-97C3-A3057F554E7D}"/>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b="1" kern="1200">
                <a:solidFill>
                  <a:schemeClr val="tx1"/>
                </a:solidFill>
                <a:latin typeface="+mj-lt"/>
                <a:ea typeface="+mj-ea"/>
                <a:cs typeface="+mj-cs"/>
              </a:rPr>
              <a:t>Method</a:t>
            </a:r>
            <a:br>
              <a:rPr lang="en-US" sz="5400" kern="1200">
                <a:solidFill>
                  <a:schemeClr val="tx1"/>
                </a:solidFill>
                <a:latin typeface="+mj-lt"/>
                <a:ea typeface="+mj-ea"/>
                <a:cs typeface="+mj-cs"/>
              </a:rPr>
            </a:br>
            <a:endParaRPr lang="en-US" sz="5400" kern="120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25C764-9532-441B-D351-2C0FCB4C5C85}"/>
              </a:ext>
            </a:extLst>
          </p:cNvPr>
          <p:cNvSpPr>
            <a:spLocks noGrp="1"/>
          </p:cNvSpPr>
          <p:nvPr>
            <p:ph sz="half" idx="1"/>
          </p:nvPr>
        </p:nvSpPr>
        <p:spPr>
          <a:xfrm>
            <a:off x="630936" y="2807208"/>
            <a:ext cx="4794504" cy="3410712"/>
          </a:xfrm>
        </p:spPr>
        <p:txBody>
          <a:bodyPr vert="horz" lIns="91440" tIns="45720" rIns="91440" bIns="45720" rtlCol="0" anchor="t">
            <a:normAutofit/>
          </a:bodyPr>
          <a:lstStyle/>
          <a:p>
            <a:pPr marL="457200" lvl="0">
              <a:buFont typeface="+mj-lt"/>
              <a:buAutoNum type="arabicPeriod"/>
            </a:pPr>
            <a:r>
              <a:rPr lang="en-US" sz="1600" dirty="0"/>
              <a:t>Take a thin slice an onion, peel a thin layer of skin, epidermis).</a:t>
            </a:r>
          </a:p>
          <a:p>
            <a:pPr marL="457200" lvl="0">
              <a:buFont typeface="+mj-lt"/>
              <a:buAutoNum type="arabicPeriod"/>
            </a:pPr>
            <a:r>
              <a:rPr lang="en-US" sz="1600" dirty="0"/>
              <a:t>Place the slice on a microscope slide.</a:t>
            </a:r>
          </a:p>
          <a:p>
            <a:pPr marL="457200" lvl="0">
              <a:buFont typeface="+mj-lt"/>
              <a:buAutoNum type="arabicPeriod"/>
            </a:pPr>
            <a:r>
              <a:rPr lang="en-US" sz="1600" dirty="0"/>
              <a:t>Add a drop of water to keep it moist.</a:t>
            </a:r>
          </a:p>
          <a:p>
            <a:pPr marL="457200" lvl="0">
              <a:buFont typeface="+mj-lt"/>
              <a:buAutoNum type="arabicPeriod"/>
            </a:pPr>
            <a:r>
              <a:rPr lang="en-US" sz="1600" dirty="0"/>
              <a:t>Add iodine solution to stain the cells and make them easier to see.</a:t>
            </a:r>
          </a:p>
          <a:p>
            <a:pPr marL="457200" lvl="0">
              <a:buFont typeface="+mj-lt"/>
              <a:buAutoNum type="arabicPeriod"/>
            </a:pPr>
            <a:r>
              <a:rPr lang="en-US" sz="1600" dirty="0"/>
              <a:t>Carefully place a cover slip on top.</a:t>
            </a:r>
          </a:p>
          <a:p>
            <a:pPr marL="457200" lvl="0">
              <a:buFont typeface="+mj-lt"/>
              <a:buAutoNum type="arabicPeriod"/>
            </a:pPr>
            <a:r>
              <a:rPr lang="en-US" sz="1600" dirty="0"/>
              <a:t>Start with low power to locate the cells.</a:t>
            </a:r>
          </a:p>
          <a:p>
            <a:pPr marL="457200" lvl="0">
              <a:buFont typeface="+mj-lt"/>
              <a:buAutoNum type="arabicPeriod"/>
            </a:pPr>
            <a:r>
              <a:rPr lang="en-US" sz="1600" dirty="0"/>
              <a:t>Switch to higher power to see details.</a:t>
            </a:r>
          </a:p>
          <a:p>
            <a:pPr marL="457200" lvl="0">
              <a:buFont typeface="+mj-lt"/>
              <a:buAutoNum type="arabicPeriod"/>
            </a:pPr>
            <a:r>
              <a:rPr lang="en-US" sz="1600" dirty="0"/>
              <a:t>Draw what you see and label the diagram</a:t>
            </a:r>
          </a:p>
          <a:p>
            <a:pPr marL="457200" lvl="0"/>
            <a:endParaRPr lang="en-US" sz="1200" dirty="0"/>
          </a:p>
          <a:p>
            <a:pPr marL="0"/>
            <a:endParaRPr lang="en-US" sz="1200" dirty="0"/>
          </a:p>
        </p:txBody>
      </p:sp>
      <p:pic>
        <p:nvPicPr>
          <p:cNvPr id="4" name="Picture 3">
            <a:extLst>
              <a:ext uri="{FF2B5EF4-FFF2-40B4-BE49-F238E27FC236}">
                <a16:creationId xmlns:a16="http://schemas.microsoft.com/office/drawing/2014/main" id="{5E8C3EF2-0201-CA14-5926-5642F0D0E1E2}"/>
              </a:ext>
            </a:extLst>
          </p:cNvPr>
          <p:cNvPicPr>
            <a:picLocks noChangeAspect="1"/>
          </p:cNvPicPr>
          <p:nvPr/>
        </p:nvPicPr>
        <p:blipFill>
          <a:blip r:embed="rId2"/>
          <a:stretch>
            <a:fillRect/>
          </a:stretch>
        </p:blipFill>
        <p:spPr>
          <a:xfrm>
            <a:off x="5781190" y="1766541"/>
            <a:ext cx="6055059" cy="3844963"/>
          </a:xfrm>
          <a:prstGeom prst="rect">
            <a:avLst/>
          </a:prstGeom>
        </p:spPr>
      </p:pic>
    </p:spTree>
    <p:extLst>
      <p:ext uri="{BB962C8B-B14F-4D97-AF65-F5344CB8AC3E}">
        <p14:creationId xmlns:p14="http://schemas.microsoft.com/office/powerpoint/2010/main" val="158974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019E3-3B6F-4298-F125-EECEFD141B14}"/>
              </a:ext>
            </a:extLst>
          </p:cNvPr>
          <p:cNvSpPr>
            <a:spLocks noGrp="1"/>
          </p:cNvSpPr>
          <p:nvPr>
            <p:ph type="title"/>
          </p:nvPr>
        </p:nvSpPr>
        <p:spPr>
          <a:xfrm>
            <a:off x="630936" y="639520"/>
            <a:ext cx="3429000" cy="1719072"/>
          </a:xfrm>
        </p:spPr>
        <p:txBody>
          <a:bodyPr anchor="b">
            <a:normAutofit/>
          </a:bodyPr>
          <a:lstStyle/>
          <a:p>
            <a:r>
              <a:rPr lang="en-NZ" sz="3800" b="1"/>
              <a:t>Discussion questions</a:t>
            </a:r>
            <a:br>
              <a:rPr lang="en-NZ" sz="3800"/>
            </a:br>
            <a:endParaRPr lang="en-NZ" sz="3800"/>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88692-B146-8985-065D-C592EC2EB7AE}"/>
              </a:ext>
            </a:extLst>
          </p:cNvPr>
          <p:cNvSpPr>
            <a:spLocks noGrp="1"/>
          </p:cNvSpPr>
          <p:nvPr>
            <p:ph idx="1"/>
          </p:nvPr>
        </p:nvSpPr>
        <p:spPr>
          <a:xfrm>
            <a:off x="630936" y="2807208"/>
            <a:ext cx="3429000" cy="3410712"/>
          </a:xfrm>
        </p:spPr>
        <p:txBody>
          <a:bodyPr anchor="t">
            <a:normAutofit/>
          </a:bodyPr>
          <a:lstStyle/>
          <a:p>
            <a:pPr marL="514350" lvl="0" indent="-514350">
              <a:buFont typeface="+mj-lt"/>
              <a:buAutoNum type="arabicPeriod"/>
            </a:pPr>
            <a:r>
              <a:rPr lang="en-NZ" sz="2200"/>
              <a:t>Why do you think the cell wall is important for plants?</a:t>
            </a:r>
          </a:p>
          <a:p>
            <a:pPr marL="514350" lvl="0" indent="-514350">
              <a:buFont typeface="+mj-lt"/>
              <a:buAutoNum type="arabicPeriod"/>
            </a:pPr>
            <a:r>
              <a:rPr lang="en-NZ" sz="2200"/>
              <a:t>How does the vacuole help vegetables like carrots stay firm?</a:t>
            </a:r>
          </a:p>
          <a:p>
            <a:pPr marL="0" indent="0">
              <a:buNone/>
            </a:pPr>
            <a:endParaRPr lang="en-NZ" sz="2200"/>
          </a:p>
        </p:txBody>
      </p:sp>
      <p:pic>
        <p:nvPicPr>
          <p:cNvPr id="4" name="Picture 2" descr="This is a typical onion cell slide with labels">
            <a:extLst>
              <a:ext uri="{FF2B5EF4-FFF2-40B4-BE49-F238E27FC236}">
                <a16:creationId xmlns:a16="http://schemas.microsoft.com/office/drawing/2014/main" id="{1C4DE3A8-B26D-7526-71A9-99DAA0FA79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16253"/>
            <a:ext cx="6903720" cy="462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225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TotalTime>
  <Words>1831</Words>
  <Application>Microsoft Office PowerPoint</Application>
  <PresentationFormat>Widescreen</PresentationFormat>
  <Paragraphs>164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PowerPoint Presentation</vt:lpstr>
      <vt:lpstr>Topic 6</vt:lpstr>
      <vt:lpstr>Other supporting resources</vt:lpstr>
      <vt:lpstr>Activity 1: Drag the vegetable next to the correct plant part</vt:lpstr>
      <vt:lpstr>Activity 2: Inside a plant cell </vt:lpstr>
      <vt:lpstr>Activity 2: Inside a plant cell  Answer</vt:lpstr>
      <vt:lpstr>Activity 3: Looking at plant cells </vt:lpstr>
      <vt:lpstr>Method </vt:lpstr>
      <vt:lpstr>Discussion questions </vt:lpstr>
      <vt:lpstr>Discussion questions- Samples answers </vt:lpstr>
      <vt:lpstr>Activity 4: Exploring xylem and phloem in vegetables </vt:lpstr>
      <vt:lpstr>Method </vt:lpstr>
      <vt:lpstr>Questions </vt:lpstr>
      <vt:lpstr>Answers</vt:lpstr>
      <vt:lpstr>Extension:  Mixing two colours with one celery stalk </vt:lpstr>
      <vt:lpstr>Discussion </vt:lpstr>
      <vt:lpstr>Activity 5: Summary </vt:lpstr>
      <vt:lpstr>Activity 6: Test yourself questions </vt:lpstr>
      <vt:lpstr>Question answers </vt:lpstr>
      <vt:lpstr>Activity 7:  Multiple-Choice Quiz: Vegetable Plant Structure </vt:lpstr>
      <vt:lpstr>Activity 7:  Multiple-Choice Quiz: Vegetable Plant Structure ANSWERS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Kerry Allen</cp:lastModifiedBy>
  <cp:revision>11</cp:revision>
  <dcterms:created xsi:type="dcterms:W3CDTF">2026-03-30T19:24:39Z</dcterms:created>
  <dcterms:modified xsi:type="dcterms:W3CDTF">2026-07-15T03:36:21Z</dcterms:modified>
</cp:coreProperties>
</file>