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60" r:id="rId4"/>
    <p:sldId id="257" r:id="rId5"/>
    <p:sldId id="258" r:id="rId6"/>
    <p:sldId id="267" r:id="rId7"/>
    <p:sldId id="261" r:id="rId8"/>
    <p:sldId id="265" r:id="rId9"/>
    <p:sldId id="259" r:id="rId10"/>
    <p:sldId id="264" r:id="rId11"/>
    <p:sldId id="263" r:id="rId12"/>
    <p:sldId id="268" r:id="rId13"/>
    <p:sldId id="262" r:id="rId14"/>
    <p:sldId id="266" r:id="rId15"/>
    <p:sldId id="272" r:id="rId16"/>
    <p:sldId id="273" r:id="rId17"/>
    <p:sldId id="274" r:id="rId18"/>
    <p:sldId id="275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4C1C-9159-C71F-BA36-54E482B96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094BE-95D6-BBE8-4D07-3A68A1D8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6CF2-554F-04AF-174C-1183EAEB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C7F4F-40B0-51D0-EFCC-0B535C95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A085C-F49C-8848-4FA8-80224D26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3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0215-2A4E-D9F9-5E32-D318BFC2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711C4-1993-C8E7-37B7-D31ADBC0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639F4-9D6E-F17D-5324-8E8F7D80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FA4A-B607-5B25-E7BC-06377EDC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B6D5-516C-04DF-C3D2-1A11C8C9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203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E3011-5EBA-C6D0-595D-0D7DAA374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1D5ED-379A-46BA-73D8-DCD0E1D04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AE83D-8D3E-96A1-834E-F3B50D98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3318B-7BDA-6CDB-FD22-5269529E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9760-A885-652C-ABA5-1D3ECEE0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731-82C7-861C-871F-76AE3249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3F561-6CA3-2760-075D-30784E6B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6637-022A-FDFA-36F2-6844AF70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A7B66-A33D-CBF4-22AA-DC73A6BA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5ABA0-4B92-D8BB-B0EF-78CEA01A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816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803D-31A9-EB52-034F-4ACC4F01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0AAF-DBE5-C0CB-A4E3-94843AEC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75368-FF43-F78D-51E8-6D439155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4A16-26F9-52F3-B50F-67531F61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DA65-0203-A340-D8B5-3DCAA161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33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BDE-53A1-F626-7D94-3DCA490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AB0B-AC06-0669-1981-6E538EBD1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3F782-FB3E-9090-E3B5-C10825DB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46664-C4F6-C54F-BB41-EB5C14E9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CA5CD-79C6-254D-071A-8148EB1E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CD286-74FE-93A5-DA7F-4E8CFDB1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946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380C-C7B1-F723-C694-C1896D39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E74C7-6813-11B0-E481-8F20F7F1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F5DCB-0BF8-DF5A-230E-EBB39C21C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F1344-31AB-8FF9-AD6F-994827DDB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816C2-870F-588C-A33E-03ADC55EB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CCAA2-EC9B-12B3-30CA-FB2D59E3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BE2BC-58D5-2201-0B2C-8F3A16A6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474FE-3429-B40D-54D8-F912FDAE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532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6554-7928-A42E-6135-9AD7BE9F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C7603-EEA1-FCE8-A25F-D91EAAAA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663A5-7EB7-AB58-5E5E-048FA26E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1F289-8ACF-24B4-0004-95CCAC3F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695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D87DC-0A10-68B8-F950-D7BA705C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DC1BF-299F-F7E3-D991-172D873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D1E77-A7C7-24F4-D7CC-C346DC41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462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B707-724B-D8F2-1BC9-659C3620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EFBA-A6B2-8D08-8FB1-0886CB8CA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EA178-7FDD-165A-03CC-2A085E9F1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1C130-DAD9-4007-B6D2-3EDDCE7D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0BA15-8CFC-F656-12EF-C2112D9A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678C9-589A-0083-5BF1-6E88445A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894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7773-B4D6-8883-D0FE-7D8BEF4B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FD2ED-0FB1-852D-EDFC-102B840B4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C091C-F96B-4CDA-75CC-B381FD80F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EEAB9-ADFE-86DA-3B45-A55B6D5E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197EB-FDA5-683E-C788-F2808ED6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9A63C-D626-663F-8583-D82EA704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459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D7FE6-5B63-6C5A-1C59-17633D8E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480C0-7BE4-74D9-0D43-28DA1B3C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36142-0238-A460-F9EC-7F7EBAB7F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E9B83-278C-4EFA-93E3-0FC66C371DA9}" type="datetimeFigureOut">
              <a:rPr lang="en-NZ" smtClean="0"/>
              <a:t>15/07/2026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70780-E570-4442-6D80-DB434F4FE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D7A5-5A03-7334-1F30-0F131E33D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7D92F0-F199-4553-AEB2-8E43F2D77F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44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_N2raYmlmzQ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gms6BrFl6mc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3G3ULgcSm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ntly-Pn8g" TargetMode="External"/><Relationship Id="rId2" Type="http://schemas.openxmlformats.org/officeDocument/2006/relationships/hyperlink" Target="https://www.youtube.com/watch?v=XOdK3De8f60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shorts/39H47OEKnu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8F6511D-0418-0A60-42A8-5238E2C9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30" y="893710"/>
            <a:ext cx="8035155" cy="44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ED6B7-A5E2-948A-3535-93AF651E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9457B-96C9-2765-42D2-33481DD1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NZ" sz="54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Root cells</a:t>
            </a:r>
            <a:endParaRPr lang="en-NZ" sz="54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F890-BEF0-F1D5-BDC5-9CEFBE20B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1700" noProof="0" dirty="0"/>
              <a:t>Roots contain specialised cells that absorb water and transport substances through the plant.</a:t>
            </a:r>
          </a:p>
          <a:p>
            <a:pPr marL="0" indent="0">
              <a:buNone/>
            </a:pPr>
            <a:r>
              <a:rPr lang="en-NZ" sz="1700" b="1" noProof="0" dirty="0"/>
              <a:t>Root hair cells</a:t>
            </a:r>
            <a:endParaRPr lang="en-NZ" sz="1700" noProof="0" dirty="0"/>
          </a:p>
          <a:p>
            <a:pPr lvl="0"/>
            <a:r>
              <a:rPr lang="en-NZ" sz="1700" noProof="0" dirty="0"/>
              <a:t>Have long extensions that increase surface area </a:t>
            </a:r>
          </a:p>
          <a:p>
            <a:pPr lvl="0"/>
            <a:r>
              <a:rPr lang="en-NZ" sz="1700" noProof="0" dirty="0"/>
              <a:t>Absorb water and minerals from the soil</a:t>
            </a:r>
          </a:p>
          <a:p>
            <a:pPr marL="0"/>
            <a:endParaRPr lang="en-NZ" sz="1700" noProof="0" dirty="0"/>
          </a:p>
          <a:p>
            <a:pPr marL="0" indent="0">
              <a:buNone/>
            </a:pPr>
            <a:r>
              <a:rPr lang="en-NZ" sz="1700" noProof="0" dirty="0"/>
              <a:t>Watch </a:t>
            </a:r>
            <a:r>
              <a:rPr lang="en-NZ" sz="1700" b="1" noProof="0" dirty="0"/>
              <a:t>Palisade and Roots hair cell</a:t>
            </a:r>
            <a:endParaRPr lang="en-NZ" sz="1700" noProof="0" dirty="0"/>
          </a:p>
          <a:p>
            <a:pPr marL="0" indent="0">
              <a:buNone/>
            </a:pPr>
            <a:r>
              <a:rPr lang="en-NZ" sz="1700" u="sng" noProof="0" dirty="0">
                <a:hlinkClick r:id="rId2"/>
              </a:rPr>
              <a:t>https://www.youtube.com/watch?v=_N2raYmlmzQ</a:t>
            </a:r>
            <a:endParaRPr lang="en-NZ" sz="1700" noProof="0" dirty="0"/>
          </a:p>
          <a:p>
            <a:pPr marL="0"/>
            <a:endParaRPr lang="en-NZ" sz="1700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5E0E92-56EE-D7E4-4780-72538ACEA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102115"/>
            <a:ext cx="5458968" cy="46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57F14-B08B-EF35-136F-413A011FB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91EBD-DF4B-1C3B-5E0D-02108644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Root cells continued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CF94B-0C2E-2847-8B13-281E84AD9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550" y="2807208"/>
            <a:ext cx="4726597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Xylem cells</a:t>
            </a:r>
            <a:endParaRPr lang="en-US" sz="1600" dirty="0"/>
          </a:p>
          <a:p>
            <a:pPr lvl="0"/>
            <a:r>
              <a:rPr lang="en-US" sz="1600" dirty="0"/>
              <a:t>Transport water and minerals from the roots to the leaves.</a:t>
            </a:r>
          </a:p>
          <a:p>
            <a:pPr lvl="0"/>
            <a:r>
              <a:rPr lang="en-US" sz="1600" dirty="0"/>
              <a:t>Made of dead cells forming long, hollow tubes </a:t>
            </a:r>
          </a:p>
          <a:p>
            <a:pPr lvl="0"/>
            <a:r>
              <a:rPr lang="en-US" sz="1600" dirty="0"/>
              <a:t>Walls are strengthened with lignin for support </a:t>
            </a:r>
          </a:p>
          <a:p>
            <a:pPr marL="0" indent="0">
              <a:buNone/>
            </a:pPr>
            <a:r>
              <a:rPr lang="en-US" sz="1600" b="1" dirty="0"/>
              <a:t>Phloem cells</a:t>
            </a:r>
            <a:endParaRPr lang="en-US" sz="1600" dirty="0"/>
          </a:p>
          <a:p>
            <a:pPr lvl="0"/>
            <a:r>
              <a:rPr lang="en-US" sz="1600" dirty="0"/>
              <a:t>Transport sugars made in the leaves to other parts of the plant.</a:t>
            </a:r>
          </a:p>
          <a:p>
            <a:pPr lvl="0"/>
            <a:r>
              <a:rPr lang="en-US" sz="1600" dirty="0"/>
              <a:t>Movement occurs up and down the plant supplying food to growing regions and storage organs (e.g. roots) </a:t>
            </a:r>
          </a:p>
          <a:p>
            <a:pPr marL="0"/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908C2-8CE1-8B0E-0665-EC9521607C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468" y="1327324"/>
            <a:ext cx="5852621" cy="48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9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105E3-AEBF-CF9B-2966-49E8FB2B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06" y="166562"/>
            <a:ext cx="7024567" cy="61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9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CB29C-F084-A584-195C-69B30E28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4EF2E-2885-36D2-CF0A-67631B56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Plant tissue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E53AB-162D-20C1-A544-21D2A6411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807208"/>
            <a:ext cx="5465065" cy="34107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NZ" sz="1600" noProof="0" dirty="0"/>
              <a:t>Tissues are groups of similar specialised cells that work together to perform a specific function. These cells have similar structures that enable them to carry out their roles efficiently.</a:t>
            </a:r>
          </a:p>
          <a:p>
            <a:pPr marL="0"/>
            <a:endParaRPr lang="en-NZ" sz="1600" noProof="0" dirty="0"/>
          </a:p>
          <a:p>
            <a:pPr marL="0" indent="0">
              <a:buNone/>
            </a:pPr>
            <a:r>
              <a:rPr lang="en-NZ" sz="1600" b="1" noProof="0" dirty="0"/>
              <a:t>Watch video- suitable for senior students</a:t>
            </a:r>
            <a:endParaRPr lang="en-NZ" sz="1600" noProof="0" dirty="0"/>
          </a:p>
          <a:p>
            <a:pPr marL="0" indent="0">
              <a:buNone/>
            </a:pPr>
            <a:r>
              <a:rPr lang="en-NZ" sz="1600" i="1" noProof="0" dirty="0"/>
              <a:t>Prior to showing this video to students identify the sections of the video suitable for your students</a:t>
            </a:r>
            <a:endParaRPr lang="en-NZ" sz="1600" noProof="0" dirty="0"/>
          </a:p>
          <a:p>
            <a:pPr marL="0" indent="0">
              <a:buNone/>
            </a:pPr>
            <a:r>
              <a:rPr lang="en-NZ" sz="1600" b="1" noProof="0" dirty="0"/>
              <a:t>PLANT TISSUES | </a:t>
            </a:r>
            <a:r>
              <a:rPr lang="en-NZ" sz="1600" b="1" u="sng" noProof="0" dirty="0">
                <a:hlinkClick r:id="rId2"/>
              </a:rPr>
              <a:t>EASY to UNDERSTAND</a:t>
            </a:r>
            <a:endParaRPr lang="en-NZ" sz="1600" b="1" u="sng" noProof="0" dirty="0"/>
          </a:p>
          <a:p>
            <a:pPr marL="0"/>
            <a:endParaRPr lang="en-NZ" sz="1600" b="1" noProof="0" dirty="0"/>
          </a:p>
          <a:p>
            <a:pPr marL="0" indent="0">
              <a:buNone/>
            </a:pPr>
            <a:r>
              <a:rPr lang="en-NZ" sz="1600" b="1" noProof="0" dirty="0"/>
              <a:t>Do</a:t>
            </a:r>
          </a:p>
          <a:p>
            <a:pPr marL="0" indent="0">
              <a:buNone/>
            </a:pPr>
            <a:r>
              <a:rPr lang="en-NZ" sz="1600" noProof="0" dirty="0"/>
              <a:t>Activity 4: Exploring xylem and phloem in vegetables</a:t>
            </a:r>
          </a:p>
          <a:p>
            <a:pPr marL="0"/>
            <a:endParaRPr lang="en-NZ" sz="1200" noProof="0" dirty="0"/>
          </a:p>
          <a:p>
            <a:pPr marL="0"/>
            <a:endParaRPr lang="en-NZ" sz="1200" noProof="0" dirty="0"/>
          </a:p>
          <a:p>
            <a:pPr marL="0"/>
            <a:endParaRPr lang="en-NZ" sz="12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20DD5-1AB6-26D6-A49D-C597DD54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412" y="937747"/>
            <a:ext cx="5542900" cy="52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0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E491A-5DF2-2E8F-3A59-DADF2C2C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NZ" sz="4600" b="1"/>
              <a:t>Plant organs</a:t>
            </a:r>
            <a:br>
              <a:rPr lang="en-NZ" sz="4600"/>
            </a:br>
            <a:endParaRPr lang="en-NZ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4FD5-7871-EB9E-316F-16E72182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5327103" cy="341071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NZ" sz="1700" dirty="0"/>
              <a:t>Plant organs are formed when different types of tissues work together to carry out a specific job. In plants like vegetables, these organs are organised into two main systems: the shoot system and the root system. </a:t>
            </a:r>
          </a:p>
          <a:p>
            <a:pPr marL="0" indent="0">
              <a:buNone/>
            </a:pPr>
            <a:endParaRPr lang="en-NZ" sz="1700" dirty="0"/>
          </a:p>
          <a:p>
            <a:pPr marL="0" indent="0">
              <a:buNone/>
            </a:pPr>
            <a:r>
              <a:rPr lang="en-NZ" sz="1700" b="1" dirty="0"/>
              <a:t>Watch video- suitable for senior students</a:t>
            </a:r>
            <a:endParaRPr lang="en-NZ" sz="1700" dirty="0"/>
          </a:p>
          <a:p>
            <a:pPr marL="0" indent="0">
              <a:buNone/>
            </a:pPr>
            <a:r>
              <a:rPr lang="en-NZ" sz="1700" i="1" dirty="0"/>
              <a:t>Prior to showing this video to students identify the sections of the video suitable for your students</a:t>
            </a:r>
            <a:endParaRPr lang="en-NZ" sz="1700" dirty="0"/>
          </a:p>
          <a:p>
            <a:pPr marL="0" indent="0">
              <a:buNone/>
            </a:pPr>
            <a:r>
              <a:rPr lang="en-NZ" sz="1700" dirty="0"/>
              <a:t>Plant organs | </a:t>
            </a:r>
            <a:r>
              <a:rPr lang="en-NZ" sz="1700" u="sng" dirty="0">
                <a:hlinkClick r:id="rId2"/>
              </a:rPr>
              <a:t>The basic structure and function of each</a:t>
            </a:r>
            <a:endParaRPr lang="en-NZ" sz="1700" u="sng" dirty="0"/>
          </a:p>
          <a:p>
            <a:pPr marL="0" indent="0">
              <a:buNone/>
            </a:pPr>
            <a:endParaRPr lang="en-NZ" sz="1700" u="sng" dirty="0"/>
          </a:p>
          <a:p>
            <a:pPr marL="0" indent="0">
              <a:buNone/>
            </a:pPr>
            <a:r>
              <a:rPr lang="en-NZ" sz="1700" dirty="0"/>
              <a:t>Do </a:t>
            </a:r>
          </a:p>
          <a:p>
            <a:pPr marL="0" indent="0">
              <a:buNone/>
            </a:pPr>
            <a:r>
              <a:rPr lang="en-NZ" sz="1700" dirty="0"/>
              <a:t>Activity 5: Summary</a:t>
            </a:r>
          </a:p>
          <a:p>
            <a:pPr marL="0" indent="0">
              <a:buNone/>
            </a:pPr>
            <a:endParaRPr lang="en-NZ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42360-81CD-377F-31B2-748D7928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0" y="701524"/>
            <a:ext cx="464355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1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29C15-8A02-EAF6-3082-5F57618A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en-NZ" b="1" dirty="0"/>
              <a:t>Activity 6: Test yourself questions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5B6B-E3DC-AC97-3D9B-88E3E3CAC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NZ" sz="2000"/>
              <a:t>What are all plants made up of?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What is a plant organ?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Name two plant organs that we eat as vegetables.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What is the function of the cell wall in a plant cell?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What does the nucleus do in a plant cell?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Which part of the plant cell carries out photosynthesis?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What is the main function of roots in a plant?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What do xylem cells transport?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What is the difference between the shoot system and the root system?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2000"/>
              <a:t>Why are root hair cells important for plants? </a:t>
            </a:r>
          </a:p>
          <a:p>
            <a:pPr marL="0" indent="0">
              <a:buNone/>
            </a:pPr>
            <a:endParaRPr lang="en-NZ" sz="2000"/>
          </a:p>
        </p:txBody>
      </p:sp>
    </p:spTree>
    <p:extLst>
      <p:ext uri="{BB962C8B-B14F-4D97-AF65-F5344CB8AC3E}">
        <p14:creationId xmlns:p14="http://schemas.microsoft.com/office/powerpoint/2010/main" val="44500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B7BC3-DD73-8C05-476E-F0BAFCFC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en-NZ" b="1" dirty="0"/>
              <a:t>Question answers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C8AF-0E1F-F4BD-E6E5-5CC4ED63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NZ" sz="1700"/>
              <a:t>Plants are made up of cells, tissues, and organs.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A plant organ is a part of a plant made of different tissues that work together to do a specific job.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Examples: roots (carrot), leaves (lettuce), stems (celery), flowers (broccoli), fruits (tomato), seeds (peas). </a:t>
            </a:r>
            <a:r>
              <a:rPr lang="en-NZ" sz="1700" i="1"/>
              <a:t>Any two</a:t>
            </a:r>
            <a:endParaRPr lang="en-NZ" sz="1700"/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The cell wall provides support and gives the cell its shape.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The nucleus controls the activities of the cell and contains DNA.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Chloroplasts carry out photosynthesis.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Roots anchor the plant and absorb water and minerals from the soil.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Xylem cells transport water and minerals from the roots to the rest of the plant.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The shoot system is above ground and makes food; the root system is below ground and absorbs water and anchors the plant.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NZ" sz="1700"/>
              <a:t>Root hair cells increase surface area to absorb more water and minerals from the soil. </a:t>
            </a:r>
          </a:p>
          <a:p>
            <a:pPr marL="0" indent="0">
              <a:buNone/>
            </a:pPr>
            <a:endParaRPr lang="en-NZ" sz="1700"/>
          </a:p>
        </p:txBody>
      </p:sp>
    </p:spTree>
    <p:extLst>
      <p:ext uri="{BB962C8B-B14F-4D97-AF65-F5344CB8AC3E}">
        <p14:creationId xmlns:p14="http://schemas.microsoft.com/office/powerpoint/2010/main" val="39598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4465-AC63-C847-23A2-E216EAA5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Activity 7: </a:t>
            </a:r>
            <a:br>
              <a:rPr lang="en-NZ" b="1" dirty="0"/>
            </a:br>
            <a:r>
              <a:rPr lang="en-NZ" sz="3600" b="1" dirty="0"/>
              <a:t>Multiple-Choice Quiz: Vegetable Plant Structure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6CCA2-843D-C23A-7435-7259BBED6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9645"/>
            <a:ext cx="5181600" cy="48573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NZ" sz="2900" b="1" dirty="0"/>
              <a:t>1. What are all plants made up of?</a:t>
            </a:r>
            <a:br>
              <a:rPr lang="en-NZ" sz="2900" dirty="0"/>
            </a:br>
            <a:r>
              <a:rPr lang="en-NZ" sz="2900" dirty="0"/>
              <a:t>A. Water and air</a:t>
            </a:r>
            <a:br>
              <a:rPr lang="en-NZ" sz="2900" dirty="0"/>
            </a:br>
            <a:r>
              <a:rPr lang="en-NZ" sz="2900" dirty="0"/>
              <a:t>B. Cells, tissues, and organs</a:t>
            </a:r>
            <a:br>
              <a:rPr lang="en-NZ" sz="2900" dirty="0"/>
            </a:br>
            <a:r>
              <a:rPr lang="en-NZ" sz="2900" dirty="0"/>
              <a:t>C. Leaves and roots only</a:t>
            </a:r>
            <a:br>
              <a:rPr lang="en-NZ" sz="2900" dirty="0"/>
            </a:br>
            <a:r>
              <a:rPr lang="en-NZ" sz="2900" dirty="0"/>
              <a:t>D. Soil and sunlight</a:t>
            </a:r>
          </a:p>
          <a:p>
            <a:pPr marL="0" lvl="0" indent="0">
              <a:buNone/>
            </a:pPr>
            <a:r>
              <a:rPr lang="en-NZ" sz="2900" b="1" dirty="0"/>
              <a:t>2. What is a plant organ?</a:t>
            </a:r>
            <a:br>
              <a:rPr lang="en-NZ" sz="2900" dirty="0"/>
            </a:br>
            <a:r>
              <a:rPr lang="en-NZ" sz="2900" dirty="0"/>
              <a:t>A. A type of soil</a:t>
            </a:r>
            <a:br>
              <a:rPr lang="en-NZ" sz="2900" dirty="0"/>
            </a:br>
            <a:r>
              <a:rPr lang="en-NZ" sz="2900" dirty="0"/>
              <a:t>B. A part of a plant made of tissues that do a specific job</a:t>
            </a:r>
            <a:br>
              <a:rPr lang="en-NZ" sz="2900" dirty="0"/>
            </a:br>
            <a:r>
              <a:rPr lang="en-NZ" sz="2900" dirty="0"/>
              <a:t>C. A single cell</a:t>
            </a:r>
            <a:br>
              <a:rPr lang="en-NZ" sz="2900" dirty="0"/>
            </a:br>
            <a:r>
              <a:rPr lang="en-NZ" sz="2900" dirty="0"/>
              <a:t>D. A type of leaf</a:t>
            </a:r>
          </a:p>
          <a:p>
            <a:pPr marL="0" lvl="0" indent="0">
              <a:buNone/>
            </a:pPr>
            <a:r>
              <a:rPr lang="en-NZ" sz="2900" b="1" dirty="0"/>
              <a:t>3. Which of the following are plant organs we eat?</a:t>
            </a:r>
            <a:br>
              <a:rPr lang="en-NZ" sz="2900" dirty="0"/>
            </a:br>
            <a:r>
              <a:rPr lang="en-NZ" sz="2900" dirty="0"/>
              <a:t>A. Rocks and soil</a:t>
            </a:r>
            <a:br>
              <a:rPr lang="en-NZ" sz="2900" dirty="0"/>
            </a:br>
            <a:r>
              <a:rPr lang="en-NZ" sz="2900" dirty="0"/>
              <a:t>B. Roots and leaves</a:t>
            </a:r>
            <a:br>
              <a:rPr lang="en-NZ" sz="2900" dirty="0"/>
            </a:br>
            <a:r>
              <a:rPr lang="en-NZ" sz="2900" dirty="0"/>
              <a:t>C. Water and sunlight</a:t>
            </a:r>
            <a:br>
              <a:rPr lang="en-NZ" sz="2900" dirty="0"/>
            </a:br>
            <a:r>
              <a:rPr lang="en-NZ" sz="2900" dirty="0"/>
              <a:t>D. Air and minerals</a:t>
            </a:r>
          </a:p>
          <a:p>
            <a:pPr marL="0" indent="0">
              <a:buNone/>
            </a:pPr>
            <a:r>
              <a:rPr lang="en-NZ" sz="2900" b="1" dirty="0"/>
              <a:t>4.  What is the function of the cell wall?</a:t>
            </a:r>
            <a:br>
              <a:rPr lang="en-NZ" sz="2900" dirty="0"/>
            </a:br>
            <a:r>
              <a:rPr lang="en-NZ" sz="2900" dirty="0"/>
              <a:t>A. To carry water</a:t>
            </a:r>
            <a:br>
              <a:rPr lang="en-NZ" sz="2900" dirty="0"/>
            </a:br>
            <a:r>
              <a:rPr lang="en-NZ" sz="2900" dirty="0"/>
              <a:t>B. To make food</a:t>
            </a:r>
            <a:br>
              <a:rPr lang="en-NZ" sz="2900" dirty="0"/>
            </a:br>
            <a:r>
              <a:rPr lang="en-NZ" sz="2900" dirty="0"/>
              <a:t>C. To give support and shape</a:t>
            </a:r>
            <a:br>
              <a:rPr lang="en-NZ" sz="2900" dirty="0"/>
            </a:br>
            <a:r>
              <a:rPr lang="en-NZ" sz="2900" dirty="0"/>
              <a:t>D. To control the cell</a:t>
            </a:r>
          </a:p>
          <a:p>
            <a:pPr marL="0" lvl="0" indent="0">
              <a:buNone/>
            </a:pPr>
            <a:r>
              <a:rPr lang="en-NZ" sz="2900" b="1" dirty="0"/>
              <a:t>5. What does the nucleus do?</a:t>
            </a:r>
            <a:br>
              <a:rPr lang="en-NZ" sz="2900" dirty="0"/>
            </a:br>
            <a:r>
              <a:rPr lang="en-NZ" sz="2900" dirty="0"/>
              <a:t>A. Makes sugar</a:t>
            </a:r>
            <a:br>
              <a:rPr lang="en-NZ" sz="2900" dirty="0"/>
            </a:br>
            <a:r>
              <a:rPr lang="en-NZ" sz="2900" dirty="0"/>
              <a:t>B. Controls the cell’s activities</a:t>
            </a:r>
            <a:br>
              <a:rPr lang="en-NZ" sz="2900" dirty="0"/>
            </a:br>
            <a:r>
              <a:rPr lang="en-NZ" sz="2900" dirty="0"/>
              <a:t>C. Absorbs water</a:t>
            </a:r>
            <a:br>
              <a:rPr lang="en-NZ" sz="2900" dirty="0"/>
            </a:br>
            <a:r>
              <a:rPr lang="en-NZ" sz="2900" dirty="0"/>
              <a:t>D. Transports minerals</a:t>
            </a:r>
          </a:p>
          <a:p>
            <a:pPr marL="514350" indent="-514350">
              <a:buFont typeface="+mj-lt"/>
              <a:buAutoNum type="arabicPeriod"/>
            </a:pPr>
            <a:endParaRPr lang="en-NZ" sz="2100" dirty="0"/>
          </a:p>
          <a:p>
            <a:pPr marL="514350" lvl="0" indent="-514350">
              <a:buFont typeface="+mj-lt"/>
              <a:buAutoNum type="arabicPeriod"/>
            </a:pPr>
            <a:endParaRPr lang="en-NZ" sz="21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338E6-E2F1-7BD0-4A39-0FE28A12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9645"/>
            <a:ext cx="5181600" cy="485731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NZ" sz="2900" b="1" dirty="0"/>
              <a:t>6. Which part of the cell carries out photosynthesis?</a:t>
            </a:r>
            <a:br>
              <a:rPr lang="en-NZ" sz="2900" dirty="0"/>
            </a:br>
            <a:r>
              <a:rPr lang="en-NZ" sz="2900" dirty="0"/>
              <a:t>A. Nucleus</a:t>
            </a:r>
            <a:br>
              <a:rPr lang="en-NZ" sz="2900" dirty="0"/>
            </a:br>
            <a:r>
              <a:rPr lang="en-NZ" sz="2900" dirty="0"/>
              <a:t>B. Cell membrane</a:t>
            </a:r>
            <a:br>
              <a:rPr lang="en-NZ" sz="2900" dirty="0"/>
            </a:br>
            <a:r>
              <a:rPr lang="en-NZ" sz="2900" dirty="0"/>
              <a:t>C. Chloroplast</a:t>
            </a:r>
            <a:br>
              <a:rPr lang="en-NZ" sz="2900" dirty="0"/>
            </a:br>
            <a:r>
              <a:rPr lang="en-NZ" sz="2900" dirty="0"/>
              <a:t>D. Cytoplasm</a:t>
            </a:r>
          </a:p>
          <a:p>
            <a:pPr marL="0" lvl="0" indent="0">
              <a:buNone/>
            </a:pPr>
            <a:r>
              <a:rPr lang="en-NZ" sz="2900" b="1" dirty="0"/>
              <a:t>7. What is the main function of roots?</a:t>
            </a:r>
            <a:br>
              <a:rPr lang="en-NZ" sz="2900" dirty="0"/>
            </a:br>
            <a:r>
              <a:rPr lang="en-NZ" sz="2900" dirty="0"/>
              <a:t>A. To make flowers</a:t>
            </a:r>
            <a:br>
              <a:rPr lang="en-NZ" sz="2900" dirty="0"/>
            </a:br>
            <a:r>
              <a:rPr lang="en-NZ" sz="2900" dirty="0"/>
              <a:t>B. To produce seeds</a:t>
            </a:r>
            <a:br>
              <a:rPr lang="en-NZ" sz="2900" dirty="0"/>
            </a:br>
            <a:r>
              <a:rPr lang="en-NZ" sz="2900" dirty="0"/>
              <a:t>C. To anchor the plant and absorb water</a:t>
            </a:r>
            <a:br>
              <a:rPr lang="en-NZ" sz="2900" dirty="0"/>
            </a:br>
            <a:r>
              <a:rPr lang="en-NZ" sz="2900" dirty="0"/>
              <a:t>D. To capture sunlight</a:t>
            </a:r>
          </a:p>
          <a:p>
            <a:pPr marL="0" lvl="0" indent="0">
              <a:buNone/>
            </a:pPr>
            <a:r>
              <a:rPr lang="en-NZ" sz="2900" b="1" dirty="0"/>
              <a:t>8. What do xylem cells transport?</a:t>
            </a:r>
            <a:br>
              <a:rPr lang="en-NZ" sz="2900" dirty="0"/>
            </a:br>
            <a:r>
              <a:rPr lang="en-NZ" sz="2900" dirty="0"/>
              <a:t>A. Sugar</a:t>
            </a:r>
            <a:br>
              <a:rPr lang="en-NZ" sz="2900" dirty="0"/>
            </a:br>
            <a:r>
              <a:rPr lang="en-NZ" sz="2900" dirty="0"/>
              <a:t>B. Oxygen</a:t>
            </a:r>
            <a:br>
              <a:rPr lang="en-NZ" sz="2900" dirty="0"/>
            </a:br>
            <a:r>
              <a:rPr lang="en-NZ" sz="2900" dirty="0"/>
              <a:t>C. Water and minerals</a:t>
            </a:r>
            <a:br>
              <a:rPr lang="en-NZ" sz="2900" dirty="0"/>
            </a:br>
            <a:r>
              <a:rPr lang="en-NZ" sz="2900" dirty="0"/>
              <a:t>D. Carbon dioxide</a:t>
            </a:r>
          </a:p>
          <a:p>
            <a:pPr marL="0" lvl="0" indent="0">
              <a:buNone/>
            </a:pPr>
            <a:r>
              <a:rPr lang="en-NZ" sz="2900" b="1" dirty="0"/>
              <a:t>9. What is the shoot system?</a:t>
            </a:r>
            <a:br>
              <a:rPr lang="en-NZ" sz="2900" dirty="0"/>
            </a:br>
            <a:r>
              <a:rPr lang="en-NZ" sz="2900" dirty="0"/>
              <a:t>A. The part of the plant underground</a:t>
            </a:r>
            <a:br>
              <a:rPr lang="en-NZ" sz="2900" dirty="0"/>
            </a:br>
            <a:r>
              <a:rPr lang="en-NZ" sz="2900" dirty="0"/>
              <a:t>B. The roots only</a:t>
            </a:r>
            <a:br>
              <a:rPr lang="en-NZ" sz="2900" dirty="0"/>
            </a:br>
            <a:r>
              <a:rPr lang="en-NZ" sz="2900" dirty="0"/>
              <a:t>C. The above-ground parts like stems and leaves</a:t>
            </a:r>
            <a:br>
              <a:rPr lang="en-NZ" sz="2900" dirty="0"/>
            </a:br>
            <a:r>
              <a:rPr lang="en-NZ" sz="2900" dirty="0"/>
              <a:t>D. The soil around the plant</a:t>
            </a:r>
          </a:p>
          <a:p>
            <a:pPr marL="0" lvl="0" indent="0">
              <a:buNone/>
            </a:pPr>
            <a:r>
              <a:rPr lang="en-NZ" sz="2900" b="1" dirty="0"/>
              <a:t>10. Why are root hair cells important?</a:t>
            </a:r>
            <a:br>
              <a:rPr lang="en-NZ" sz="2900" dirty="0"/>
            </a:br>
            <a:r>
              <a:rPr lang="en-NZ" sz="2900" dirty="0"/>
              <a:t>A. They make seeds</a:t>
            </a:r>
            <a:br>
              <a:rPr lang="en-NZ" sz="2900" dirty="0"/>
            </a:br>
            <a:r>
              <a:rPr lang="en-NZ" sz="2900" dirty="0"/>
              <a:t>B. They help the plant grow taller</a:t>
            </a:r>
            <a:br>
              <a:rPr lang="en-NZ" sz="2900" dirty="0"/>
            </a:br>
            <a:r>
              <a:rPr lang="en-NZ" sz="2900" dirty="0"/>
              <a:t>C. They increase absorption of water and minerals</a:t>
            </a:r>
            <a:br>
              <a:rPr lang="en-NZ" sz="2900" dirty="0"/>
            </a:br>
            <a:r>
              <a:rPr lang="en-NZ" sz="2900" dirty="0"/>
              <a:t>D. They protect the plant from insects</a:t>
            </a:r>
          </a:p>
          <a:p>
            <a:pPr marL="457200" lvl="0" indent="-457200">
              <a:buFont typeface="+mj-lt"/>
              <a:buAutoNum type="arabicPeriod"/>
            </a:pPr>
            <a:endParaRPr lang="en-NZ" sz="2400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105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4F4D7-BDD1-EE5B-5A55-CF11EA3B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7CD4-9ADE-9E60-2DD8-8F6CD859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Activity 7: </a:t>
            </a:r>
            <a:br>
              <a:rPr lang="en-NZ" b="1" dirty="0"/>
            </a:br>
            <a:r>
              <a:rPr lang="en-NZ" sz="3600" b="1" dirty="0"/>
              <a:t>Multiple-Choice Quiz: Vegetable Plant Structure ANSWERS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425C-A09F-A160-6860-60768F1EB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9645"/>
            <a:ext cx="5181600" cy="485731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NZ" sz="3400" b="1" dirty="0"/>
              <a:t>1. What are all plants made up of?</a:t>
            </a:r>
            <a:br>
              <a:rPr lang="en-NZ" sz="3400" dirty="0"/>
            </a:br>
            <a:r>
              <a:rPr lang="en-NZ" sz="3400" dirty="0"/>
              <a:t>A. Water and air</a:t>
            </a:r>
            <a:br>
              <a:rPr lang="en-NZ" sz="3400" dirty="0"/>
            </a:br>
            <a:r>
              <a:rPr lang="en-NZ" sz="3400" dirty="0">
                <a:highlight>
                  <a:srgbClr val="FFFF00"/>
                </a:highlight>
              </a:rPr>
              <a:t>B. Cells, tissues, and organs</a:t>
            </a:r>
            <a:br>
              <a:rPr lang="en-NZ" sz="3400" dirty="0"/>
            </a:br>
            <a:r>
              <a:rPr lang="en-NZ" sz="3400" dirty="0"/>
              <a:t>C. Leaves and roots only</a:t>
            </a:r>
            <a:br>
              <a:rPr lang="en-NZ" sz="3400" dirty="0"/>
            </a:br>
            <a:r>
              <a:rPr lang="en-NZ" sz="3400" dirty="0"/>
              <a:t>D. Soil and sunlight</a:t>
            </a:r>
          </a:p>
          <a:p>
            <a:pPr marL="0" lvl="0" indent="0">
              <a:buNone/>
            </a:pPr>
            <a:r>
              <a:rPr lang="en-NZ" sz="3400" b="1" dirty="0"/>
              <a:t>2. What is a plant organ?</a:t>
            </a:r>
            <a:br>
              <a:rPr lang="en-NZ" sz="3400" dirty="0"/>
            </a:br>
            <a:r>
              <a:rPr lang="en-NZ" sz="3400" dirty="0"/>
              <a:t>A. A type of soil</a:t>
            </a:r>
            <a:br>
              <a:rPr lang="en-NZ" sz="3400" dirty="0"/>
            </a:br>
            <a:r>
              <a:rPr lang="en-NZ" sz="3400" dirty="0">
                <a:highlight>
                  <a:srgbClr val="FFFF00"/>
                </a:highlight>
              </a:rPr>
              <a:t>B. A part of a plant made of tissues that do a specific job</a:t>
            </a:r>
            <a:br>
              <a:rPr lang="en-NZ" sz="3400" dirty="0"/>
            </a:br>
            <a:r>
              <a:rPr lang="en-NZ" sz="3400" dirty="0"/>
              <a:t>C. A single cell</a:t>
            </a:r>
            <a:br>
              <a:rPr lang="en-NZ" sz="3400" dirty="0"/>
            </a:br>
            <a:r>
              <a:rPr lang="en-NZ" sz="3400" dirty="0"/>
              <a:t>D. A type of leaf</a:t>
            </a:r>
          </a:p>
          <a:p>
            <a:pPr marL="0" lvl="0" indent="0">
              <a:buNone/>
            </a:pPr>
            <a:r>
              <a:rPr lang="en-NZ" sz="3400" b="1" dirty="0"/>
              <a:t>3. Which of the following are plant organs we eat?</a:t>
            </a:r>
            <a:br>
              <a:rPr lang="en-NZ" sz="3400" dirty="0"/>
            </a:br>
            <a:r>
              <a:rPr lang="en-NZ" sz="3400" dirty="0"/>
              <a:t>A. Rocks and soil</a:t>
            </a:r>
            <a:br>
              <a:rPr lang="en-NZ" sz="3400" dirty="0"/>
            </a:br>
            <a:r>
              <a:rPr lang="en-NZ" sz="3400" dirty="0">
                <a:highlight>
                  <a:srgbClr val="FFFF00"/>
                </a:highlight>
              </a:rPr>
              <a:t>B. Roots and leaves</a:t>
            </a:r>
            <a:br>
              <a:rPr lang="en-NZ" sz="3400" dirty="0"/>
            </a:br>
            <a:r>
              <a:rPr lang="en-NZ" sz="3400" dirty="0"/>
              <a:t>C. Water and sunlight</a:t>
            </a:r>
            <a:br>
              <a:rPr lang="en-NZ" sz="3400" dirty="0"/>
            </a:br>
            <a:r>
              <a:rPr lang="en-NZ" sz="3400" dirty="0"/>
              <a:t>D. Air and minerals</a:t>
            </a:r>
          </a:p>
          <a:p>
            <a:pPr marL="0" indent="0">
              <a:buNone/>
            </a:pPr>
            <a:r>
              <a:rPr lang="en-NZ" sz="3400" b="1" dirty="0"/>
              <a:t>4.  What is the function of the cell wall?</a:t>
            </a:r>
            <a:br>
              <a:rPr lang="en-NZ" sz="3400" dirty="0"/>
            </a:br>
            <a:r>
              <a:rPr lang="en-NZ" sz="3400" dirty="0"/>
              <a:t>A. To carry water</a:t>
            </a:r>
            <a:br>
              <a:rPr lang="en-NZ" sz="3400" dirty="0"/>
            </a:br>
            <a:r>
              <a:rPr lang="en-NZ" sz="3400" dirty="0"/>
              <a:t>B. To make food</a:t>
            </a:r>
            <a:br>
              <a:rPr lang="en-NZ" sz="3400" dirty="0"/>
            </a:br>
            <a:r>
              <a:rPr lang="en-NZ" sz="3400" dirty="0">
                <a:highlight>
                  <a:srgbClr val="FFFF00"/>
                </a:highlight>
              </a:rPr>
              <a:t>C. To give support and shape</a:t>
            </a:r>
            <a:br>
              <a:rPr lang="en-NZ" sz="3400" dirty="0"/>
            </a:br>
            <a:r>
              <a:rPr lang="en-NZ" sz="3400" dirty="0"/>
              <a:t>D. To control the cell</a:t>
            </a:r>
          </a:p>
          <a:p>
            <a:pPr marL="0" lvl="0" indent="0">
              <a:buNone/>
            </a:pPr>
            <a:r>
              <a:rPr lang="en-NZ" sz="3400" b="1" dirty="0"/>
              <a:t>5. What does the nucleus do?</a:t>
            </a:r>
            <a:br>
              <a:rPr lang="en-NZ" sz="3400" dirty="0"/>
            </a:br>
            <a:r>
              <a:rPr lang="en-NZ" sz="3400" dirty="0"/>
              <a:t>A. Makes sugar</a:t>
            </a:r>
            <a:br>
              <a:rPr lang="en-NZ" sz="3400" dirty="0"/>
            </a:br>
            <a:r>
              <a:rPr lang="en-NZ" sz="3400" dirty="0">
                <a:highlight>
                  <a:srgbClr val="FFFF00"/>
                </a:highlight>
              </a:rPr>
              <a:t>B. Controls the cell’s activities</a:t>
            </a:r>
            <a:br>
              <a:rPr lang="en-NZ" sz="3400" dirty="0"/>
            </a:br>
            <a:r>
              <a:rPr lang="en-NZ" sz="3400" dirty="0"/>
              <a:t>C. Absorbs water</a:t>
            </a:r>
            <a:br>
              <a:rPr lang="en-NZ" sz="3400" dirty="0"/>
            </a:br>
            <a:r>
              <a:rPr lang="en-NZ" sz="3400" dirty="0"/>
              <a:t>D. Transports minerals</a:t>
            </a:r>
          </a:p>
          <a:p>
            <a:pPr marL="514350" indent="-514350">
              <a:buFont typeface="+mj-lt"/>
              <a:buAutoNum type="arabicPeriod"/>
            </a:pPr>
            <a:endParaRPr lang="en-NZ" sz="2100" dirty="0"/>
          </a:p>
          <a:p>
            <a:pPr marL="514350" lvl="0" indent="-514350">
              <a:buFont typeface="+mj-lt"/>
              <a:buAutoNum type="arabicPeriod"/>
            </a:pPr>
            <a:endParaRPr lang="en-NZ" sz="21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C3BA9-B01B-5304-B56A-686575212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9645"/>
            <a:ext cx="5181600" cy="485731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NZ" sz="2900" b="1" dirty="0"/>
              <a:t>6. Which part of the cell carries out photosynthesis?</a:t>
            </a:r>
            <a:br>
              <a:rPr lang="en-NZ" sz="2900" dirty="0"/>
            </a:br>
            <a:r>
              <a:rPr lang="en-NZ" sz="2900" dirty="0"/>
              <a:t>A. Nucleus</a:t>
            </a:r>
            <a:br>
              <a:rPr lang="en-NZ" sz="2900" dirty="0"/>
            </a:br>
            <a:r>
              <a:rPr lang="en-NZ" sz="2900" dirty="0"/>
              <a:t>B. Cell membrane</a:t>
            </a:r>
            <a:br>
              <a:rPr lang="en-NZ" sz="2900" dirty="0"/>
            </a:br>
            <a:r>
              <a:rPr lang="en-NZ" sz="2900" dirty="0">
                <a:highlight>
                  <a:srgbClr val="FFFF00"/>
                </a:highlight>
              </a:rPr>
              <a:t>C. Chloroplast</a:t>
            </a:r>
            <a:br>
              <a:rPr lang="en-NZ" sz="2900" dirty="0"/>
            </a:br>
            <a:r>
              <a:rPr lang="en-NZ" sz="2900" dirty="0"/>
              <a:t>D. Cytoplasm</a:t>
            </a:r>
          </a:p>
          <a:p>
            <a:pPr marL="0" lvl="0" indent="0">
              <a:buNone/>
            </a:pPr>
            <a:r>
              <a:rPr lang="en-NZ" sz="2900" b="1" dirty="0"/>
              <a:t>7. What is the main function of roots?</a:t>
            </a:r>
            <a:br>
              <a:rPr lang="en-NZ" sz="2900" dirty="0"/>
            </a:br>
            <a:r>
              <a:rPr lang="en-NZ" sz="2900" dirty="0"/>
              <a:t>A. To make flowers</a:t>
            </a:r>
            <a:br>
              <a:rPr lang="en-NZ" sz="2900" dirty="0"/>
            </a:br>
            <a:r>
              <a:rPr lang="en-NZ" sz="2900" dirty="0"/>
              <a:t>B. To produce seeds</a:t>
            </a:r>
            <a:br>
              <a:rPr lang="en-NZ" sz="2900" dirty="0"/>
            </a:br>
            <a:r>
              <a:rPr lang="en-NZ" sz="2900" dirty="0">
                <a:highlight>
                  <a:srgbClr val="FFFF00"/>
                </a:highlight>
              </a:rPr>
              <a:t>C. To anchor the plant and absorb water</a:t>
            </a:r>
            <a:br>
              <a:rPr lang="en-NZ" sz="2900" dirty="0"/>
            </a:br>
            <a:r>
              <a:rPr lang="en-NZ" sz="2900" dirty="0"/>
              <a:t>D. To capture sunlight</a:t>
            </a:r>
          </a:p>
          <a:p>
            <a:pPr marL="0" lvl="0" indent="0">
              <a:buNone/>
            </a:pPr>
            <a:r>
              <a:rPr lang="en-NZ" sz="2900" b="1" dirty="0"/>
              <a:t>8. What do xylem cells transport?</a:t>
            </a:r>
            <a:br>
              <a:rPr lang="en-NZ" sz="2900" dirty="0"/>
            </a:br>
            <a:r>
              <a:rPr lang="en-NZ" sz="2900" dirty="0"/>
              <a:t>A. Sugar</a:t>
            </a:r>
            <a:br>
              <a:rPr lang="en-NZ" sz="2900" dirty="0"/>
            </a:br>
            <a:r>
              <a:rPr lang="en-NZ" sz="2900" dirty="0"/>
              <a:t>B. Oxygen</a:t>
            </a:r>
            <a:br>
              <a:rPr lang="en-NZ" sz="2900" dirty="0"/>
            </a:br>
            <a:r>
              <a:rPr lang="en-NZ" sz="2900" dirty="0">
                <a:highlight>
                  <a:srgbClr val="FFFF00"/>
                </a:highlight>
              </a:rPr>
              <a:t>C. Water and minerals</a:t>
            </a:r>
            <a:br>
              <a:rPr lang="en-NZ" sz="2900" dirty="0"/>
            </a:br>
            <a:r>
              <a:rPr lang="en-NZ" sz="2900" dirty="0"/>
              <a:t>D. Carbon dioxide</a:t>
            </a:r>
          </a:p>
          <a:p>
            <a:pPr marL="0" lvl="0" indent="0">
              <a:buNone/>
            </a:pPr>
            <a:r>
              <a:rPr lang="en-NZ" sz="2900" b="1" dirty="0"/>
              <a:t>9. What is the shoot system?</a:t>
            </a:r>
            <a:br>
              <a:rPr lang="en-NZ" sz="2900" dirty="0"/>
            </a:br>
            <a:r>
              <a:rPr lang="en-NZ" sz="2900" dirty="0"/>
              <a:t>A. The part of the plant underground</a:t>
            </a:r>
            <a:br>
              <a:rPr lang="en-NZ" sz="2900" dirty="0"/>
            </a:br>
            <a:r>
              <a:rPr lang="en-NZ" sz="2900" dirty="0"/>
              <a:t>B. The roots only</a:t>
            </a:r>
            <a:br>
              <a:rPr lang="en-NZ" sz="2900" dirty="0">
                <a:highlight>
                  <a:srgbClr val="FFFF00"/>
                </a:highlight>
              </a:rPr>
            </a:br>
            <a:r>
              <a:rPr lang="en-NZ" sz="2900" dirty="0">
                <a:highlight>
                  <a:srgbClr val="FFFF00"/>
                </a:highlight>
              </a:rPr>
              <a:t>C. The above-ground parts like stems and leaves</a:t>
            </a:r>
            <a:br>
              <a:rPr lang="en-NZ" sz="2900" dirty="0"/>
            </a:br>
            <a:r>
              <a:rPr lang="en-NZ" sz="2900" dirty="0"/>
              <a:t>D. The soil around the plant</a:t>
            </a:r>
          </a:p>
          <a:p>
            <a:pPr marL="0" lvl="0" indent="0">
              <a:buNone/>
            </a:pPr>
            <a:r>
              <a:rPr lang="en-NZ" sz="2900" b="1" dirty="0"/>
              <a:t>10. Why are root hair cells important?</a:t>
            </a:r>
            <a:br>
              <a:rPr lang="en-NZ" sz="2900" dirty="0"/>
            </a:br>
            <a:r>
              <a:rPr lang="en-NZ" sz="2900" dirty="0"/>
              <a:t>A. They make seeds</a:t>
            </a:r>
            <a:br>
              <a:rPr lang="en-NZ" sz="2900" dirty="0"/>
            </a:br>
            <a:r>
              <a:rPr lang="en-NZ" sz="2900" dirty="0"/>
              <a:t>B. They help the plant grow taller</a:t>
            </a:r>
            <a:br>
              <a:rPr lang="en-NZ" sz="2900" dirty="0"/>
            </a:br>
            <a:r>
              <a:rPr lang="en-NZ" sz="2900" dirty="0">
                <a:highlight>
                  <a:srgbClr val="FFFF00"/>
                </a:highlight>
              </a:rPr>
              <a:t>C. They increase absorption of water and minerals</a:t>
            </a:r>
            <a:br>
              <a:rPr lang="en-NZ" sz="2900" dirty="0"/>
            </a:br>
            <a:r>
              <a:rPr lang="en-NZ" sz="2900" dirty="0"/>
              <a:t>D. They protect the plant from insects</a:t>
            </a:r>
          </a:p>
          <a:p>
            <a:pPr marL="457200" lvl="0" indent="-457200">
              <a:buFont typeface="+mj-lt"/>
              <a:buAutoNum type="arabicPeriod"/>
            </a:pPr>
            <a:endParaRPr lang="en-NZ" sz="2400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2158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C32D-FB06-EC8D-DA09-CB9AA1138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45808B6-2A9A-E456-06EB-F99D3490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98" y="998642"/>
            <a:ext cx="7411604" cy="409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C5E-6049-D14C-32EC-92F8EB05D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/>
              <a:t>Topic 6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4703E-4DF7-B816-1498-04177E786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b="1" dirty="0"/>
              <a:t>Vegetable Plant Structure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466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202C8-5744-729B-C392-CC8004881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E7565-C8C9-752B-94ED-6E909019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Vegetable Plant Structure</a:t>
            </a:r>
            <a:b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4F072-591F-FC7E-840E-9BA038CE3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Every plant is made up of cells, tissues, and organs that work together to help it grow, develop, survive, and reproduce.</a:t>
            </a:r>
          </a:p>
          <a:p>
            <a:pPr marL="0"/>
            <a:endParaRPr lang="en-US" sz="22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0FB078B-3224-BB89-BD8B-F1F3744BC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0035" y="1567954"/>
            <a:ext cx="5312276" cy="46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7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A61DB-192A-C57C-DF4C-6447B3F4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9249"/>
            <a:ext cx="4802249" cy="1671570"/>
          </a:xfrm>
        </p:spPr>
        <p:txBody>
          <a:bodyPr>
            <a:normAutofit/>
          </a:bodyPr>
          <a:lstStyle/>
          <a:p>
            <a:r>
              <a:rPr lang="en-NZ" sz="4000"/>
              <a:t>Vegetables</a:t>
            </a:r>
          </a:p>
        </p:txBody>
      </p:sp>
      <p:pic>
        <p:nvPicPr>
          <p:cNvPr id="6" name="Picture 5" descr="How to Grow Celery in Your Garden | USU">
            <a:extLst>
              <a:ext uri="{FF2B5EF4-FFF2-40B4-BE49-F238E27FC236}">
                <a16:creationId xmlns:a16="http://schemas.microsoft.com/office/drawing/2014/main" id="{28CAAFA1-6BC6-C40E-0208-5E0D2AFC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5279" b="-1"/>
          <a:stretch>
            <a:fillRect/>
          </a:stretch>
        </p:blipFill>
        <p:spPr bwMode="auto">
          <a:xfrm>
            <a:off x="5995436" y="1"/>
            <a:ext cx="3016307" cy="2223338"/>
          </a:xfrm>
          <a:prstGeom prst="rect">
            <a:avLst/>
          </a:prstGeom>
          <a:noFill/>
        </p:spPr>
      </p:pic>
      <p:pic>
        <p:nvPicPr>
          <p:cNvPr id="4" name="Picture 3" descr="Carrot: Sow and Grow Guide">
            <a:extLst>
              <a:ext uri="{FF2B5EF4-FFF2-40B4-BE49-F238E27FC236}">
                <a16:creationId xmlns:a16="http://schemas.microsoft.com/office/drawing/2014/main" id="{F79F0030-7C5D-A2B1-3E60-E6F22E9D9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r="-4" b="-4"/>
          <a:stretch>
            <a:fillRect/>
          </a:stretch>
        </p:blipFill>
        <p:spPr bwMode="auto">
          <a:xfrm>
            <a:off x="9188878" y="10"/>
            <a:ext cx="3003123" cy="167949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9427-8CCB-81BE-267F-A6995C81A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84215"/>
            <a:ext cx="4802249" cy="3744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/>
              <a:t>The vegetables we eat are actually different plant organs, such as </a:t>
            </a:r>
          </a:p>
          <a:p>
            <a:r>
              <a:rPr lang="en-NZ" sz="2000"/>
              <a:t>roots- carrots </a:t>
            </a:r>
          </a:p>
          <a:p>
            <a:r>
              <a:rPr lang="en-NZ" sz="2000"/>
              <a:t>leaves -lettuce </a:t>
            </a:r>
          </a:p>
          <a:p>
            <a:r>
              <a:rPr lang="en-NZ" sz="2000"/>
              <a:t>stems -celery </a:t>
            </a:r>
          </a:p>
          <a:p>
            <a:r>
              <a:rPr lang="en-NZ" sz="2000"/>
              <a:t>flowers -broccoli</a:t>
            </a:r>
          </a:p>
          <a:p>
            <a:r>
              <a:rPr lang="en-NZ" sz="2000"/>
              <a:t>fruits -tomatoes </a:t>
            </a:r>
          </a:p>
          <a:p>
            <a:r>
              <a:rPr lang="en-NZ" sz="2000"/>
              <a:t>seeds- peas</a:t>
            </a:r>
          </a:p>
          <a:p>
            <a:pPr marL="0" indent="0">
              <a:buNone/>
            </a:pPr>
            <a:endParaRPr lang="en-NZ" sz="2000"/>
          </a:p>
        </p:txBody>
      </p:sp>
      <p:pic>
        <p:nvPicPr>
          <p:cNvPr id="5" name="Picture 4" descr="Grow Your Own: Lettuce">
            <a:extLst>
              <a:ext uri="{FF2B5EF4-FFF2-40B4-BE49-F238E27FC236}">
                <a16:creationId xmlns:a16="http://schemas.microsoft.com/office/drawing/2014/main" id="{EBB8E71F-49C6-674C-5272-81C177BC1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14342" b="2"/>
          <a:stretch>
            <a:fillRect/>
          </a:stretch>
        </p:blipFill>
        <p:spPr bwMode="auto">
          <a:xfrm>
            <a:off x="5995437" y="2384215"/>
            <a:ext cx="3016307" cy="2234180"/>
          </a:xfrm>
          <a:prstGeom prst="rect">
            <a:avLst/>
          </a:prstGeom>
          <a:noFill/>
        </p:spPr>
      </p:pic>
      <p:pic>
        <p:nvPicPr>
          <p:cNvPr id="7" name="Picture 6" descr="How to Grow Broccoli Both Indoors and ...">
            <a:extLst>
              <a:ext uri="{FF2B5EF4-FFF2-40B4-BE49-F238E27FC236}">
                <a16:creationId xmlns:a16="http://schemas.microsoft.com/office/drawing/2014/main" id="{96B0D3F6-D25C-9451-7D40-E0877431A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" b="-1"/>
          <a:stretch>
            <a:fillRect/>
          </a:stretch>
        </p:blipFill>
        <p:spPr bwMode="auto">
          <a:xfrm>
            <a:off x="9188877" y="1843285"/>
            <a:ext cx="3003123" cy="2064985"/>
          </a:xfrm>
          <a:prstGeom prst="rect">
            <a:avLst/>
          </a:prstGeom>
          <a:noFill/>
        </p:spPr>
      </p:pic>
      <p:pic>
        <p:nvPicPr>
          <p:cNvPr id="9" name="Picture 8" descr="Growing Tomato Plants | General ...">
            <a:extLst>
              <a:ext uri="{FF2B5EF4-FFF2-40B4-BE49-F238E27FC236}">
                <a16:creationId xmlns:a16="http://schemas.microsoft.com/office/drawing/2014/main" id="{4BAC9F41-AAFD-DFF7-B4B1-DB3A5082B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1" b="1"/>
          <a:stretch>
            <a:fillRect/>
          </a:stretch>
        </p:blipFill>
        <p:spPr bwMode="auto">
          <a:xfrm>
            <a:off x="5995436" y="4790113"/>
            <a:ext cx="3016307" cy="2067887"/>
          </a:xfrm>
          <a:prstGeom prst="rect">
            <a:avLst/>
          </a:prstGeom>
          <a:noFill/>
        </p:spPr>
      </p:pic>
      <p:pic>
        <p:nvPicPr>
          <p:cNvPr id="10" name="Picture 9" descr="Pea: Sow and Grow Guide">
            <a:extLst>
              <a:ext uri="{FF2B5EF4-FFF2-40B4-BE49-F238E27FC236}">
                <a16:creationId xmlns:a16="http://schemas.microsoft.com/office/drawing/2014/main" id="{AAAB3ABF-3D37-A75F-C965-941A67CD7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23317" b="1"/>
          <a:stretch>
            <a:fillRect/>
          </a:stretch>
        </p:blipFill>
        <p:spPr bwMode="auto">
          <a:xfrm>
            <a:off x="9188878" y="4079988"/>
            <a:ext cx="3003123" cy="277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739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3C038-F1B7-E7CC-957B-FBECD23E6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30312-74DC-ED02-65CC-A2650299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NZ" sz="4200" b="1"/>
              <a:t>Basic plant cell structure</a:t>
            </a:r>
            <a:endParaRPr lang="en-NZ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1F30-3C35-5422-7293-E92FF636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739961" cy="3410712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NZ" sz="1600" b="1" dirty="0"/>
              <a:t>Cell wall</a:t>
            </a:r>
            <a:r>
              <a:rPr lang="en-NZ" sz="1600" dirty="0"/>
              <a:t> – A rigid outer layer that provides support and shape.</a:t>
            </a:r>
          </a:p>
          <a:p>
            <a:pPr lvl="0"/>
            <a:r>
              <a:rPr lang="en-NZ" sz="1600" b="1" dirty="0"/>
              <a:t>Cell membrane</a:t>
            </a:r>
            <a:r>
              <a:rPr lang="en-NZ" sz="1600" dirty="0"/>
              <a:t> – Controls what enters and leaves the cell. </a:t>
            </a:r>
          </a:p>
          <a:p>
            <a:pPr lvl="0"/>
            <a:r>
              <a:rPr lang="en-NZ" sz="1600" b="1" dirty="0"/>
              <a:t>Cytoplasm</a:t>
            </a:r>
            <a:r>
              <a:rPr lang="en-NZ" sz="1600" dirty="0"/>
              <a:t> – A jelly-like substance that contains the cell organelles such as the nucleus and is where chemical reactions occur. </a:t>
            </a:r>
          </a:p>
          <a:p>
            <a:pPr lvl="0"/>
            <a:r>
              <a:rPr lang="en-NZ" sz="1600" b="1" dirty="0"/>
              <a:t>Nucleus</a:t>
            </a:r>
            <a:r>
              <a:rPr lang="en-NZ" sz="1600" dirty="0"/>
              <a:t> – Contains DNA, which controls the cell’s activities.</a:t>
            </a:r>
          </a:p>
          <a:p>
            <a:pPr lvl="0"/>
            <a:r>
              <a:rPr lang="en-NZ" sz="1600" b="1" dirty="0"/>
              <a:t>Chloroplasts</a:t>
            </a:r>
            <a:r>
              <a:rPr lang="en-NZ" sz="1600" dirty="0"/>
              <a:t> – Contain chlorophyll and carry out photosynthesis.</a:t>
            </a:r>
          </a:p>
          <a:p>
            <a:pPr lvl="0"/>
            <a:r>
              <a:rPr lang="en-NZ" sz="1600" b="1" dirty="0"/>
              <a:t>Large central vacuole</a:t>
            </a:r>
            <a:r>
              <a:rPr lang="en-NZ" sz="1600" dirty="0"/>
              <a:t> – Stores water and helps keep the plant firm (turgid).</a:t>
            </a:r>
          </a:p>
          <a:p>
            <a:pPr marL="0" indent="0">
              <a:buNone/>
            </a:pPr>
            <a:endParaRPr lang="en-NZ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1C533-E39C-DE24-D87B-AA97B814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34" y="2020343"/>
            <a:ext cx="5789881" cy="3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27F6-F039-48E0-C2F3-6546B7AB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Plant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CD45-B455-8E1C-92A5-B04D4E69FD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1800" b="1" dirty="0"/>
              <a:t>Watch </a:t>
            </a:r>
            <a:r>
              <a:rPr lang="en-NZ" sz="1800" dirty="0"/>
              <a:t>The plant cell and its parts - </a:t>
            </a:r>
            <a:r>
              <a:rPr lang="en-NZ" sz="1800" u="sng" dirty="0">
                <a:hlinkClick r:id="rId2"/>
              </a:rPr>
              <a:t>Natural Science - Educational video for kids</a:t>
            </a:r>
            <a:endParaRPr lang="en-NZ" sz="1800" dirty="0"/>
          </a:p>
          <a:p>
            <a:pPr marL="0" indent="0">
              <a:buNone/>
            </a:pPr>
            <a:r>
              <a:rPr lang="en-NZ" sz="1800" dirty="0"/>
              <a:t>or</a:t>
            </a:r>
          </a:p>
          <a:p>
            <a:r>
              <a:rPr lang="en-NZ" sz="1800" dirty="0"/>
              <a:t>All About Plant Cells for Kids | </a:t>
            </a:r>
            <a:r>
              <a:rPr lang="en-NZ" sz="1800" u="sng" dirty="0">
                <a:hlinkClick r:id="rId3"/>
              </a:rPr>
              <a:t>Middle School Science | Twinkl USA</a:t>
            </a:r>
            <a:endParaRPr lang="en-NZ" sz="1800" dirty="0"/>
          </a:p>
          <a:p>
            <a:r>
              <a:rPr lang="en-NZ" sz="1800" dirty="0"/>
              <a:t>Plant cells </a:t>
            </a:r>
            <a:r>
              <a:rPr lang="en-NZ" sz="1800" u="sng" dirty="0">
                <a:hlinkClick r:id="rId4"/>
              </a:rPr>
              <a:t>are tiny solar factories</a:t>
            </a:r>
            <a:endParaRPr lang="en-NZ" sz="18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FAB74-5080-98DB-13F9-370BE19A0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Do </a:t>
            </a:r>
          </a:p>
          <a:p>
            <a:pPr marL="0" indent="0">
              <a:buNone/>
            </a:pPr>
            <a:r>
              <a:rPr lang="en-NZ" dirty="0"/>
              <a:t>Activity 2: Inside a plant cell. </a:t>
            </a:r>
          </a:p>
          <a:p>
            <a:pPr marL="0" indent="0">
              <a:buNone/>
            </a:pPr>
            <a:r>
              <a:rPr lang="en-NZ" dirty="0"/>
              <a:t>Activity 3: Looking at plant cells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1771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27A73-E553-120F-CC9C-3C4CED4F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Advanced cell structure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18DA7-53EC-5222-6E46-98116467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4" y="197458"/>
            <a:ext cx="7366977" cy="65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D1DF8-CFD8-E722-D701-2BE88C58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B7118-191F-636B-AA90-37B0E64D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Leaf cells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C540-75B9-9137-30D7-2E4DE5502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807208"/>
            <a:ext cx="3854437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1700" noProof="0" dirty="0"/>
              <a:t>Leaves contain specialised cells that carry out photosynthesis called mesophyll cells.</a:t>
            </a:r>
          </a:p>
          <a:p>
            <a:pPr marL="0" indent="0">
              <a:buNone/>
            </a:pPr>
            <a:r>
              <a:rPr lang="en-NZ" sz="1700" b="1" noProof="0" dirty="0"/>
              <a:t>Mesophyll cells</a:t>
            </a:r>
            <a:endParaRPr lang="en-NZ" sz="1700" noProof="0" dirty="0"/>
          </a:p>
          <a:p>
            <a:pPr lvl="0"/>
            <a:r>
              <a:rPr lang="en-NZ" sz="1700" noProof="0" dirty="0"/>
              <a:t>are packed with chloroplasts. </a:t>
            </a:r>
          </a:p>
          <a:p>
            <a:pPr lvl="0"/>
            <a:r>
              <a:rPr lang="en-NZ" sz="1700" noProof="0" dirty="0"/>
              <a:t>is the main site of photosynthesis.</a:t>
            </a:r>
          </a:p>
          <a:p>
            <a:pPr lvl="0"/>
            <a:r>
              <a:rPr lang="en-NZ" sz="1700" noProof="0" dirty="0"/>
              <a:t>convert light energy into chemical energy (glucose)</a:t>
            </a:r>
          </a:p>
          <a:p>
            <a:pPr marL="0"/>
            <a:endParaRPr lang="en-NZ" sz="1700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0B3B3-DC78-999C-FCFA-DC10B5879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249893"/>
            <a:ext cx="6903720" cy="43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7683F-B2A7-9022-F0FF-D4FFECA0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Stem cells  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58FF-F09C-F89C-ACCE-76D66E137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5" y="2714323"/>
            <a:ext cx="5625485" cy="36961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NZ" sz="1600" noProof="0" dirty="0"/>
              <a:t>The stem contains specialised cells for transport and support.</a:t>
            </a:r>
          </a:p>
          <a:p>
            <a:pPr marL="0" indent="0">
              <a:buNone/>
            </a:pPr>
            <a:r>
              <a:rPr lang="en-NZ" sz="1600" b="1" noProof="0" dirty="0"/>
              <a:t>Xylem cells </a:t>
            </a:r>
            <a:endParaRPr lang="en-NZ" sz="1600" noProof="0" dirty="0"/>
          </a:p>
          <a:p>
            <a:pPr lvl="0"/>
            <a:r>
              <a:rPr lang="en-NZ" sz="1600" noProof="0" dirty="0"/>
              <a:t>Carry water and minerals upward from the roots </a:t>
            </a:r>
          </a:p>
          <a:p>
            <a:pPr lvl="0"/>
            <a:r>
              <a:rPr lang="en-NZ" sz="1600" noProof="0" dirty="0"/>
              <a:t>Provide structural support due to thick lignified walls </a:t>
            </a:r>
          </a:p>
          <a:p>
            <a:pPr marL="0" indent="0">
              <a:buNone/>
            </a:pPr>
            <a:r>
              <a:rPr lang="en-NZ" sz="1600" b="1" noProof="0" dirty="0"/>
              <a:t>Phloem cells </a:t>
            </a:r>
            <a:endParaRPr lang="en-NZ" sz="1600" noProof="0" dirty="0"/>
          </a:p>
          <a:p>
            <a:pPr lvl="0"/>
            <a:r>
              <a:rPr lang="en-NZ" sz="1600" noProof="0" dirty="0"/>
              <a:t>Transport sugars from the leaves to the rest of the plant </a:t>
            </a:r>
          </a:p>
          <a:p>
            <a:pPr lvl="0"/>
            <a:r>
              <a:rPr lang="en-NZ" sz="1600" noProof="0" dirty="0"/>
              <a:t>Deliver nutrients to growing tissues such as buds and roots </a:t>
            </a:r>
          </a:p>
          <a:p>
            <a:pPr marL="0" indent="0">
              <a:buNone/>
            </a:pPr>
            <a:r>
              <a:rPr lang="en-NZ" sz="1600" b="1" noProof="0" dirty="0"/>
              <a:t>Parenchyma cells </a:t>
            </a:r>
            <a:endParaRPr lang="en-NZ" sz="1600" noProof="0" dirty="0"/>
          </a:p>
          <a:p>
            <a:pPr lvl="0"/>
            <a:r>
              <a:rPr lang="en-NZ" sz="1600" noProof="0" dirty="0"/>
              <a:t>Found in the cortex and pith of the stem </a:t>
            </a:r>
          </a:p>
          <a:p>
            <a:pPr lvl="0"/>
            <a:r>
              <a:rPr lang="en-NZ" sz="1600" noProof="0" dirty="0"/>
              <a:t>Store food (starch) and water </a:t>
            </a:r>
          </a:p>
          <a:p>
            <a:pPr lvl="0"/>
            <a:r>
              <a:rPr lang="en-NZ" sz="1600" noProof="0" dirty="0"/>
              <a:t>Help maintain the structure of the stem </a:t>
            </a:r>
          </a:p>
          <a:p>
            <a:pPr lvl="0"/>
            <a:endParaRPr lang="en-NZ" sz="1000" noProof="0" dirty="0"/>
          </a:p>
          <a:p>
            <a:pPr marL="0"/>
            <a:endParaRPr lang="en-NZ" sz="1000" noProof="0" dirty="0"/>
          </a:p>
          <a:p>
            <a:pPr marL="0"/>
            <a:endParaRPr lang="en-NZ" sz="1000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0F4A90-D501-62CD-69B4-38BA47390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6956" y="1991466"/>
            <a:ext cx="5401059" cy="39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1611</Words>
  <Application>Microsoft Office PowerPoint</Application>
  <PresentationFormat>Widescreen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Topic 6</vt:lpstr>
      <vt:lpstr>Vegetable Plant Structure </vt:lpstr>
      <vt:lpstr>Vegetables</vt:lpstr>
      <vt:lpstr>Basic plant cell structure</vt:lpstr>
      <vt:lpstr>Plant cells</vt:lpstr>
      <vt:lpstr>Advanced cell structure </vt:lpstr>
      <vt:lpstr>Leaf cells</vt:lpstr>
      <vt:lpstr>Stem cells   </vt:lpstr>
      <vt:lpstr>Root cells</vt:lpstr>
      <vt:lpstr>Root cells continued</vt:lpstr>
      <vt:lpstr>PowerPoint Presentation</vt:lpstr>
      <vt:lpstr>Plant tissue</vt:lpstr>
      <vt:lpstr>Plant organs </vt:lpstr>
      <vt:lpstr>Activity 6: Test yourself questions </vt:lpstr>
      <vt:lpstr>Question answers </vt:lpstr>
      <vt:lpstr>Activity 7:  Multiple-Choice Quiz: Vegetable Plant Structure </vt:lpstr>
      <vt:lpstr>Activity 7:  Multiple-Choice Quiz: Vegetable Plant Structure ANSWERS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9</cp:revision>
  <dcterms:created xsi:type="dcterms:W3CDTF">2026-03-30T23:39:10Z</dcterms:created>
  <dcterms:modified xsi:type="dcterms:W3CDTF">2026-07-15T03:41:20Z</dcterms:modified>
</cp:coreProperties>
</file>