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72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8" r:id="rId3"/>
    <p:sldId id="269" r:id="rId4"/>
    <p:sldId id="270" r:id="rId5"/>
    <p:sldId id="271" r:id="rId6"/>
    <p:sldId id="272" r:id="rId7"/>
    <p:sldId id="273" r:id="rId8"/>
    <p:sldId id="274" r:id="rId9"/>
    <p:sldId id="281" r:id="rId10"/>
  </p:sldIdLst>
  <p:sldSz cx="9144000" cy="6858000" type="screen4x3"/>
  <p:notesSz cx="68119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35">
          <p15:clr>
            <a:srgbClr val="A4A3A4"/>
          </p15:clr>
        </p15:guide>
        <p15:guide id="2" orient="horz" pos="2160">
          <p15:clr>
            <a:srgbClr val="A4A3A4"/>
          </p15:clr>
        </p15:guide>
        <p15:guide id="3" orient="horz" pos="709">
          <p15:clr>
            <a:srgbClr val="A4A3A4"/>
          </p15:clr>
        </p15:guide>
        <p15:guide id="4" orient="horz" pos="4065">
          <p15:clr>
            <a:srgbClr val="A4A3A4"/>
          </p15:clr>
        </p15:guide>
        <p15:guide id="5" orient="horz" pos="2976">
          <p15:clr>
            <a:srgbClr val="A4A3A4"/>
          </p15:clr>
        </p15:guide>
        <p15:guide id="6" pos="2880">
          <p15:clr>
            <a:srgbClr val="A4A3A4"/>
          </p15:clr>
        </p15:guide>
        <p15:guide id="7" pos="249">
          <p15:clr>
            <a:srgbClr val="A4A3A4"/>
          </p15:clr>
        </p15:guide>
        <p15:guide id="8" pos="551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D338"/>
    <a:srgbClr val="5FBB48"/>
    <a:srgbClr val="872175"/>
    <a:srgbClr val="D9CCD6"/>
    <a:srgbClr val="EDE8EC"/>
    <a:srgbClr val="39BB9D"/>
    <a:srgbClr val="0CAD8A"/>
    <a:srgbClr val="E9EAF0"/>
    <a:srgbClr val="616264"/>
    <a:srgbClr val="EF41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495" autoAdjust="0"/>
    <p:restoredTop sz="94660"/>
  </p:normalViewPr>
  <p:slideViewPr>
    <p:cSldViewPr>
      <p:cViewPr varScale="1">
        <p:scale>
          <a:sx n="73" d="100"/>
          <a:sy n="73" d="100"/>
        </p:scale>
        <p:origin x="1692" y="60"/>
      </p:cViewPr>
      <p:guideLst>
        <p:guide orient="horz" pos="935"/>
        <p:guide orient="horz" pos="2160"/>
        <p:guide orient="horz" pos="709"/>
        <p:guide orient="horz" pos="4065"/>
        <p:guide orient="horz" pos="2976"/>
        <p:guide pos="2880"/>
        <p:guide pos="249"/>
        <p:guide pos="551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8" d="100"/>
          <a:sy n="98" d="100"/>
        </p:scale>
        <p:origin x="-3564" y="-96"/>
      </p:cViewPr>
      <p:guideLst>
        <p:guide orient="horz" pos="313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51851" cy="497126"/>
          </a:xfrm>
          <a:prstGeom prst="rect">
            <a:avLst/>
          </a:prstGeom>
        </p:spPr>
        <p:txBody>
          <a:bodyPr vert="horz" lIns="93241" tIns="46619" rIns="93241" bIns="4661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7126"/>
          </a:xfrm>
          <a:prstGeom prst="rect">
            <a:avLst/>
          </a:prstGeom>
        </p:spPr>
        <p:txBody>
          <a:bodyPr vert="horz" lIns="93241" tIns="46619" rIns="93241" bIns="46619" rtlCol="0"/>
          <a:lstStyle>
            <a:lvl1pPr algn="r">
              <a:defRPr sz="1200"/>
            </a:lvl1pPr>
          </a:lstStyle>
          <a:p>
            <a:fld id="{BA5271E8-F24F-C64D-92E0-437364581A0C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443661"/>
            <a:ext cx="2951851" cy="497126"/>
          </a:xfrm>
          <a:prstGeom prst="rect">
            <a:avLst/>
          </a:prstGeom>
        </p:spPr>
        <p:txBody>
          <a:bodyPr vert="horz" lIns="93241" tIns="46619" rIns="93241" bIns="4661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8536" y="9443661"/>
            <a:ext cx="2951851" cy="497126"/>
          </a:xfrm>
          <a:prstGeom prst="rect">
            <a:avLst/>
          </a:prstGeom>
        </p:spPr>
        <p:txBody>
          <a:bodyPr vert="horz" lIns="93241" tIns="46619" rIns="93241" bIns="46619" rtlCol="0" anchor="b"/>
          <a:lstStyle>
            <a:lvl1pPr algn="r">
              <a:defRPr sz="1200"/>
            </a:lvl1pPr>
          </a:lstStyle>
          <a:p>
            <a:fld id="{EE2440A4-333D-3B44-AEBF-656AE6207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408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51851" cy="497126"/>
          </a:xfrm>
          <a:prstGeom prst="rect">
            <a:avLst/>
          </a:prstGeom>
        </p:spPr>
        <p:txBody>
          <a:bodyPr vert="horz" lIns="93241" tIns="46619" rIns="93241" bIns="4661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8536" y="0"/>
            <a:ext cx="2951851" cy="497126"/>
          </a:xfrm>
          <a:prstGeom prst="rect">
            <a:avLst/>
          </a:prstGeom>
        </p:spPr>
        <p:txBody>
          <a:bodyPr vert="horz" lIns="93241" tIns="46619" rIns="93241" bIns="46619" rtlCol="0"/>
          <a:lstStyle>
            <a:lvl1pPr algn="r">
              <a:defRPr sz="1200"/>
            </a:lvl1pPr>
          </a:lstStyle>
          <a:p>
            <a:fld id="{1E59E230-FA34-8C41-9280-1B6724F72D7E}" type="datetimeFigureOut">
              <a:rPr lang="en-US" smtClean="0"/>
              <a:t>12/12/2017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41" tIns="46619" rIns="93241" bIns="4661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197" y="4722694"/>
            <a:ext cx="5449570" cy="4474131"/>
          </a:xfrm>
          <a:prstGeom prst="rect">
            <a:avLst/>
          </a:prstGeom>
        </p:spPr>
        <p:txBody>
          <a:bodyPr vert="horz" lIns="93241" tIns="46619" rIns="93241" bIns="46619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43661"/>
            <a:ext cx="2951851" cy="497126"/>
          </a:xfrm>
          <a:prstGeom prst="rect">
            <a:avLst/>
          </a:prstGeom>
        </p:spPr>
        <p:txBody>
          <a:bodyPr vert="horz" lIns="93241" tIns="46619" rIns="93241" bIns="4661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8536" y="9443661"/>
            <a:ext cx="2951851" cy="497126"/>
          </a:xfrm>
          <a:prstGeom prst="rect">
            <a:avLst/>
          </a:prstGeom>
        </p:spPr>
        <p:txBody>
          <a:bodyPr vert="horz" lIns="93241" tIns="46619" rIns="93241" bIns="46619" rtlCol="0" anchor="b"/>
          <a:lstStyle>
            <a:lvl1pPr algn="r">
              <a:defRPr sz="1200"/>
            </a:lvl1pPr>
          </a:lstStyle>
          <a:p>
            <a:fld id="{96A7C92D-9AB7-6740-B960-5890E37D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617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287" y="4356179"/>
            <a:ext cx="8353426" cy="360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287" y="2267907"/>
            <a:ext cx="8353426" cy="93606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84" y="401412"/>
            <a:ext cx="5220072" cy="3131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9621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1484784"/>
            <a:ext cx="8353425" cy="374529"/>
          </a:xfrm>
          <a:prstGeom prst="rect">
            <a:avLst/>
          </a:prstGeo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774" y="2060575"/>
            <a:ext cx="8353425" cy="4392613"/>
          </a:xfrm>
          <a:prstGeom prst="rect">
            <a:avLst/>
          </a:prstGeom>
        </p:spPr>
        <p:txBody>
          <a:bodyPr>
            <a:normAutofit/>
          </a:bodyPr>
          <a:lstStyle>
            <a:lvl1pPr marL="268288" indent="-268288">
              <a:defRPr sz="1800"/>
            </a:lvl1pPr>
            <a:lvl2pPr marL="536575" indent="-268288">
              <a:defRPr sz="1600"/>
            </a:lvl2pPr>
            <a:lvl3pPr marL="804863" indent="-268288">
              <a:defRPr sz="1400"/>
            </a:lvl3pPr>
            <a:lvl4pPr marL="1074738" indent="-269875">
              <a:defRPr sz="1200"/>
            </a:lvl4pPr>
            <a:lvl5pPr marL="1343025" indent="-268288">
              <a:defRPr sz="1200"/>
            </a:lvl5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205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-3174" y="4365144"/>
            <a:ext cx="9147174" cy="360000"/>
          </a:xfrm>
          <a:prstGeom prst="rect">
            <a:avLst/>
          </a:prstGeom>
        </p:spPr>
        <p:txBody>
          <a:bodyPr lIns="396000" rIns="396000" anchor="b"/>
          <a:lstStyle>
            <a:lvl1pPr algn="l">
              <a:defRPr sz="1800" b="0" cap="none">
                <a:solidFill>
                  <a:schemeClr val="bg1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-3174" y="2868613"/>
            <a:ext cx="9147174" cy="1116000"/>
          </a:xfrm>
          <a:prstGeom prst="rect">
            <a:avLst/>
          </a:prstGeom>
          <a:noFill/>
        </p:spPr>
        <p:txBody>
          <a:bodyPr lIns="396000" rIns="396000" anchor="ctr">
            <a:normAutofit/>
          </a:bodyPr>
          <a:lstStyle>
            <a:lvl1pPr marL="0" indent="0" algn="l"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070112" y="463543"/>
            <a:ext cx="676851" cy="188912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 smtClean="0"/>
              <a:t>Page </a:t>
            </a:r>
            <a:fld id="{957E5E3F-4025-4314-81BD-F677DBABD18B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16320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1484809"/>
            <a:ext cx="8353425" cy="36001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/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278" y="2060575"/>
            <a:ext cx="3924000" cy="43782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6490" y="2060575"/>
            <a:ext cx="3924000" cy="43782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 userDrawn="1"/>
        </p:nvSpPr>
        <p:spPr>
          <a:xfrm>
            <a:off x="8070112" y="463543"/>
            <a:ext cx="676851" cy="188912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 smtClean="0"/>
              <a:t>Page </a:t>
            </a:r>
            <a:fld id="{957E5E3F-4025-4314-81BD-F677DBABD18B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91362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278" y="1484824"/>
            <a:ext cx="3924000" cy="3600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278" y="2060575"/>
            <a:ext cx="3924000" cy="439261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10512" y="1484824"/>
            <a:ext cx="3924000" cy="3600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10512" y="2060575"/>
            <a:ext cx="3924000" cy="439261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8070112" y="463543"/>
            <a:ext cx="676851" cy="188912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 smtClean="0"/>
              <a:t>Page </a:t>
            </a:r>
            <a:fld id="{957E5E3F-4025-4314-81BD-F677DBABD18B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15359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>
          <a:xfrm>
            <a:off x="388278" y="1484824"/>
            <a:ext cx="3924000" cy="3600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388278" y="2060575"/>
            <a:ext cx="3924000" cy="180047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10512" y="1484824"/>
            <a:ext cx="3924000" cy="3600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4"/>
          </p:nvPr>
        </p:nvSpPr>
        <p:spPr>
          <a:xfrm>
            <a:off x="4810512" y="2060575"/>
            <a:ext cx="3924000" cy="180047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idx="11"/>
          </p:nvPr>
        </p:nvSpPr>
        <p:spPr>
          <a:xfrm>
            <a:off x="388278" y="4090617"/>
            <a:ext cx="3924000" cy="3600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2"/>
          </p:nvPr>
        </p:nvSpPr>
        <p:spPr>
          <a:xfrm>
            <a:off x="388278" y="4666368"/>
            <a:ext cx="3924000" cy="180047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810512" y="4090617"/>
            <a:ext cx="3924000" cy="3600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11" name="Content Placeholder 5"/>
          <p:cNvSpPr>
            <a:spLocks noGrp="1"/>
          </p:cNvSpPr>
          <p:nvPr>
            <p:ph sz="quarter" idx="14"/>
          </p:nvPr>
        </p:nvSpPr>
        <p:spPr>
          <a:xfrm>
            <a:off x="4810512" y="4666368"/>
            <a:ext cx="3924000" cy="180047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070112" y="463543"/>
            <a:ext cx="676851" cy="188912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 smtClean="0"/>
              <a:t>Page </a:t>
            </a:r>
            <a:fld id="{957E5E3F-4025-4314-81BD-F677DBABD18B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8640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774" y="1484809"/>
            <a:ext cx="8353425" cy="360015"/>
          </a:xfrm>
          <a:prstGeom prst="rect">
            <a:avLst/>
          </a:prstGeo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070112" y="463543"/>
            <a:ext cx="676851" cy="188912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 smtClean="0"/>
              <a:t>Page </a:t>
            </a:r>
            <a:fld id="{957E5E3F-4025-4314-81BD-F677DBABD18B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02562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070112" y="463543"/>
            <a:ext cx="676851" cy="188912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 smtClean="0"/>
              <a:t>Page </a:t>
            </a:r>
            <a:fld id="{957E5E3F-4025-4314-81BD-F677DBABD18B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44274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49" y="2060575"/>
            <a:ext cx="5173663" cy="43830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279" y="2060575"/>
            <a:ext cx="2959585" cy="43830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80774" y="1484809"/>
            <a:ext cx="8353425" cy="36001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070112" y="463543"/>
            <a:ext cx="676851" cy="188912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5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 smtClean="0"/>
              <a:t>Page </a:t>
            </a:r>
            <a:fld id="{957E5E3F-4025-4314-81BD-F677DBABD18B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86019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8504" y="0"/>
            <a:ext cx="9161008" cy="7647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407" y="260648"/>
            <a:ext cx="5220072" cy="31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539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81" r:id="rId6"/>
    <p:sldLayoutId id="2147483678" r:id="rId7"/>
    <p:sldLayoutId id="2147483679" r:id="rId8"/>
    <p:sldLayoutId id="2147483680" r:id="rId9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457200" rtl="0" eaLnBrk="1" latinLnBrk="0" hangingPunct="1">
        <a:spcBef>
          <a:spcPts val="0"/>
        </a:spcBef>
        <a:spcAft>
          <a:spcPts val="400"/>
        </a:spcAft>
        <a:buClrTx/>
        <a:buFont typeface="Calibri" panose="020F050202020403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36575" indent="-268288" algn="l" defTabSz="457200" rtl="0" eaLnBrk="1" latinLnBrk="0" hangingPunct="1">
        <a:spcBef>
          <a:spcPts val="0"/>
        </a:spcBef>
        <a:spcAft>
          <a:spcPts val="400"/>
        </a:spcAft>
        <a:buClrTx/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4863" indent="-268288" algn="l" defTabSz="457200" rtl="0" eaLnBrk="1" latinLnBrk="0" hangingPunct="1">
        <a:spcBef>
          <a:spcPts val="0"/>
        </a:spcBef>
        <a:spcAft>
          <a:spcPts val="400"/>
        </a:spcAft>
        <a:buClrTx/>
        <a:buFont typeface="Calibri" panose="020F050202020403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4738" indent="-269875" algn="l" defTabSz="457200" rtl="0" eaLnBrk="1" latinLnBrk="0" hangingPunct="1">
        <a:spcBef>
          <a:spcPts val="0"/>
        </a:spcBef>
        <a:spcAft>
          <a:spcPts val="400"/>
        </a:spcAft>
        <a:buClrTx/>
        <a:buFont typeface="Arial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8288" algn="l" defTabSz="457200" rtl="0" eaLnBrk="1" latinLnBrk="0" hangingPunct="1">
        <a:spcBef>
          <a:spcPts val="0"/>
        </a:spcBef>
        <a:spcAft>
          <a:spcPts val="400"/>
        </a:spcAft>
        <a:buClrTx/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1" descr="Screen Clippi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25" r="-1"/>
          <a:stretch/>
        </p:blipFill>
        <p:spPr>
          <a:xfrm>
            <a:off x="-1041" y="1988840"/>
            <a:ext cx="9036496" cy="4633372"/>
          </a:xfrm>
          <a:prstGeom prst="rect">
            <a:avLst/>
          </a:prstGeom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312" y="1124744"/>
            <a:ext cx="9101688" cy="374529"/>
          </a:xfrm>
        </p:spPr>
        <p:txBody>
          <a:bodyPr>
            <a:noAutofit/>
          </a:bodyPr>
          <a:lstStyle/>
          <a:p>
            <a:pPr algn="ctr"/>
            <a:r>
              <a:rPr lang="en-GB" sz="4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Cashflow</a:t>
            </a:r>
            <a:r>
              <a:rPr lang="en-GB" sz="4500" dirty="0" smtClean="0">
                <a:latin typeface="Arial" panose="020B0604020202020204" pitchFamily="34" charset="0"/>
                <a:cs typeface="Arial" panose="020B0604020202020204" pitchFamily="34" charset="0"/>
              </a:rPr>
              <a:t> Forecasting</a:t>
            </a:r>
            <a:endParaRPr lang="en-GB" sz="4500" dirty="0"/>
          </a:p>
        </p:txBody>
      </p:sp>
      <p:sp>
        <p:nvSpPr>
          <p:cNvPr id="2" name="TextBox 1"/>
          <p:cNvSpPr txBox="1"/>
          <p:nvPr/>
        </p:nvSpPr>
        <p:spPr>
          <a:xfrm>
            <a:off x="42312" y="1772816"/>
            <a:ext cx="910168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Presented by Glen Beal and Sarah Miskell 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2719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7544" y="908720"/>
            <a:ext cx="7704856" cy="374529"/>
          </a:xfrm>
        </p:spPr>
        <p:txBody>
          <a:bodyPr/>
          <a:lstStyle/>
          <a:p>
            <a:r>
              <a:rPr lang="en-N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Cashflow</a:t>
            </a:r>
            <a:r>
              <a:rPr lang="en-N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N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5536" y="1628800"/>
            <a:ext cx="8353425" cy="487300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NZ" sz="2700" dirty="0" smtClean="0"/>
              <a:t>Define </a:t>
            </a:r>
            <a:r>
              <a:rPr lang="en-NZ" sz="2700" dirty="0" err="1" smtClean="0"/>
              <a:t>Cashflow</a:t>
            </a:r>
            <a:r>
              <a:rPr lang="en-NZ" sz="2700" dirty="0" smtClean="0"/>
              <a:t>, </a:t>
            </a:r>
            <a:r>
              <a:rPr lang="en-NZ" sz="2700" dirty="0" err="1" smtClean="0"/>
              <a:t>Cashflow</a:t>
            </a:r>
            <a:r>
              <a:rPr lang="en-NZ" sz="2700" dirty="0" smtClean="0"/>
              <a:t> Forecast</a:t>
            </a:r>
          </a:p>
          <a:p>
            <a:pPr>
              <a:lnSpc>
                <a:spcPct val="150000"/>
              </a:lnSpc>
            </a:pPr>
            <a:r>
              <a:rPr lang="en-NZ" sz="2700" dirty="0" smtClean="0"/>
              <a:t>Why is </a:t>
            </a:r>
            <a:r>
              <a:rPr lang="en-NZ" sz="2700" dirty="0" err="1" smtClean="0"/>
              <a:t>Cashflow</a:t>
            </a:r>
            <a:r>
              <a:rPr lang="en-NZ" sz="2700" dirty="0" smtClean="0"/>
              <a:t> important?</a:t>
            </a:r>
          </a:p>
          <a:p>
            <a:pPr>
              <a:lnSpc>
                <a:spcPct val="150000"/>
              </a:lnSpc>
            </a:pPr>
            <a:r>
              <a:rPr lang="en-NZ" sz="2700" dirty="0" smtClean="0"/>
              <a:t>How is </a:t>
            </a:r>
            <a:r>
              <a:rPr lang="en-NZ" sz="2700" dirty="0" err="1" smtClean="0"/>
              <a:t>Cashflow</a:t>
            </a:r>
            <a:r>
              <a:rPr lang="en-NZ" sz="2700" dirty="0" smtClean="0"/>
              <a:t> different to Profit </a:t>
            </a:r>
          </a:p>
          <a:p>
            <a:pPr>
              <a:lnSpc>
                <a:spcPct val="150000"/>
              </a:lnSpc>
            </a:pPr>
            <a:r>
              <a:rPr lang="en-NZ" sz="2700" dirty="0" smtClean="0"/>
              <a:t>The Cash Cycle </a:t>
            </a:r>
          </a:p>
          <a:p>
            <a:pPr>
              <a:lnSpc>
                <a:spcPct val="150000"/>
              </a:lnSpc>
            </a:pPr>
            <a:r>
              <a:rPr lang="en-NZ" sz="2700" dirty="0" smtClean="0"/>
              <a:t>Why growth sucks cash </a:t>
            </a:r>
          </a:p>
          <a:p>
            <a:pPr>
              <a:lnSpc>
                <a:spcPct val="150000"/>
              </a:lnSpc>
            </a:pPr>
            <a:r>
              <a:rPr lang="en-NZ" sz="2700" dirty="0" smtClean="0"/>
              <a:t>Where to find more cash</a:t>
            </a:r>
          </a:p>
          <a:p>
            <a:pPr>
              <a:lnSpc>
                <a:spcPct val="150000"/>
              </a:lnSpc>
            </a:pPr>
            <a:r>
              <a:rPr lang="en-NZ" sz="2700" dirty="0" smtClean="0"/>
              <a:t>Preparing a </a:t>
            </a:r>
            <a:r>
              <a:rPr lang="en-NZ" sz="2700" dirty="0" err="1" smtClean="0"/>
              <a:t>Cashflow</a:t>
            </a:r>
            <a:r>
              <a:rPr lang="en-NZ" sz="2700" dirty="0" smtClean="0"/>
              <a:t> forecast</a:t>
            </a:r>
          </a:p>
          <a:p>
            <a:pPr>
              <a:lnSpc>
                <a:spcPct val="150000"/>
              </a:lnSpc>
            </a:pPr>
            <a:r>
              <a:rPr lang="en-NZ" sz="2700" dirty="0" smtClean="0"/>
              <a:t>How to teach </a:t>
            </a:r>
            <a:r>
              <a:rPr lang="en-NZ" sz="2700" dirty="0" err="1" smtClean="0"/>
              <a:t>Cashflow</a:t>
            </a:r>
            <a:r>
              <a:rPr lang="en-NZ" sz="2700" dirty="0" smtClean="0"/>
              <a:t> </a:t>
            </a:r>
          </a:p>
          <a:p>
            <a:pPr marL="0" indent="0">
              <a:buNone/>
            </a:pPr>
            <a:endParaRPr lang="en-NZ" dirty="0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501008"/>
            <a:ext cx="3707984" cy="325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2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81764" y="764704"/>
            <a:ext cx="6724978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What is </a:t>
            </a: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Cashflow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NZ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7748" y="1759179"/>
            <a:ext cx="7488832" cy="598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500" dirty="0" smtClean="0"/>
              <a:t>The flow of cash in and out of your business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7748" y="2728500"/>
            <a:ext cx="63367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500" dirty="0" smtClean="0"/>
              <a:t>A </a:t>
            </a:r>
            <a:r>
              <a:rPr lang="en-NZ" sz="2500" dirty="0" err="1" smtClean="0"/>
              <a:t>cashflow</a:t>
            </a:r>
            <a:r>
              <a:rPr lang="en-NZ" sz="2500" dirty="0" smtClean="0"/>
              <a:t> forecast is an estimate of when the cash will come and go</a:t>
            </a:r>
            <a:endParaRPr lang="en-NZ" sz="2500" dirty="0"/>
          </a:p>
        </p:txBody>
      </p:sp>
      <p:pic>
        <p:nvPicPr>
          <p:cNvPr id="14" name="Picture 13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2" r="16793" b="2686"/>
          <a:stretch/>
        </p:blipFill>
        <p:spPr>
          <a:xfrm>
            <a:off x="6604000" y="3141799"/>
            <a:ext cx="2474066" cy="36247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7748" y="3789040"/>
            <a:ext cx="6624736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500" dirty="0" smtClean="0"/>
              <a:t>A </a:t>
            </a:r>
            <a:r>
              <a:rPr lang="en-NZ" sz="2500" dirty="0" err="1" smtClean="0"/>
              <a:t>Cashflow</a:t>
            </a:r>
            <a:r>
              <a:rPr lang="en-NZ" sz="2500" dirty="0" smtClean="0"/>
              <a:t> forecast is different to a budget</a:t>
            </a:r>
          </a:p>
          <a:p>
            <a:pPr lvl="1"/>
            <a:r>
              <a:rPr lang="en-NZ" sz="2000" i="1" dirty="0" smtClean="0"/>
              <a:t>A budget shows </a:t>
            </a:r>
            <a:r>
              <a:rPr lang="en-NZ" sz="2000" i="1" u="sng" dirty="0" smtClean="0"/>
              <a:t>how much</a:t>
            </a:r>
            <a:r>
              <a:rPr lang="en-NZ" sz="2000" i="1" dirty="0" smtClean="0"/>
              <a:t> income and expenses you expect. A </a:t>
            </a:r>
            <a:r>
              <a:rPr lang="en-NZ" sz="2000" i="1" dirty="0" err="1" smtClean="0"/>
              <a:t>Cashflow</a:t>
            </a:r>
            <a:r>
              <a:rPr lang="en-NZ" sz="2000" i="1" dirty="0" smtClean="0"/>
              <a:t> forecast shows </a:t>
            </a:r>
            <a:r>
              <a:rPr lang="en-NZ" sz="2000" i="1" u="sng" dirty="0" smtClean="0"/>
              <a:t>when</a:t>
            </a:r>
            <a:endParaRPr lang="en-NZ" sz="2000" i="1" u="sng" dirty="0"/>
          </a:p>
        </p:txBody>
      </p:sp>
    </p:spTree>
    <p:extLst>
      <p:ext uri="{BB962C8B-B14F-4D97-AF65-F5344CB8AC3E}">
        <p14:creationId xmlns:p14="http://schemas.microsoft.com/office/powerpoint/2010/main" val="237123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9684" y="692696"/>
            <a:ext cx="7372541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Why is </a:t>
            </a: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Cashflow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important?</a:t>
            </a:r>
            <a:endParaRPr lang="en-NZ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708475"/>
            <a:ext cx="6984775" cy="598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500" dirty="0" smtClean="0"/>
              <a:t>Salary vs Business</a:t>
            </a:r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8" b="3790"/>
          <a:stretch/>
        </p:blipFill>
        <p:spPr>
          <a:xfrm>
            <a:off x="4457762" y="3858003"/>
            <a:ext cx="4667902" cy="29522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3568" y="2564903"/>
            <a:ext cx="7776864" cy="598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500" dirty="0" smtClean="0"/>
              <a:t>Cash is the lifeblood of a Business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3568" y="3429000"/>
            <a:ext cx="73593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500" dirty="0" smtClean="0"/>
              <a:t>Forecasting helps predict cash shortages before they happen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3567" y="4509120"/>
            <a:ext cx="5203367" cy="598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500" dirty="0" smtClean="0"/>
              <a:t>Water tank analogy </a:t>
            </a:r>
            <a:endParaRPr lang="en-NZ" sz="2500" dirty="0"/>
          </a:p>
        </p:txBody>
      </p:sp>
    </p:spTree>
    <p:extLst>
      <p:ext uri="{BB962C8B-B14F-4D97-AF65-F5344CB8AC3E}">
        <p14:creationId xmlns:p14="http://schemas.microsoft.com/office/powerpoint/2010/main" val="296962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585098" y="871978"/>
            <a:ext cx="871296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Cashflow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vs Profit </a:t>
            </a:r>
          </a:p>
          <a:p>
            <a:pPr algn="ctr"/>
            <a:endParaRPr lang="en-NZ" u="sng" dirty="0"/>
          </a:p>
        </p:txBody>
      </p:sp>
      <p:sp>
        <p:nvSpPr>
          <p:cNvPr id="2" name="TextBox 1"/>
          <p:cNvSpPr txBox="1"/>
          <p:nvPr/>
        </p:nvSpPr>
        <p:spPr>
          <a:xfrm>
            <a:off x="611560" y="1700808"/>
            <a:ext cx="73448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500" dirty="0" smtClean="0"/>
              <a:t>Define Profit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1560" y="2435985"/>
            <a:ext cx="698477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500" dirty="0" smtClean="0"/>
              <a:t>Many profitable Businesses fail </a:t>
            </a:r>
            <a:endParaRPr lang="en-NZ" sz="2500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3212976"/>
            <a:ext cx="63367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500" dirty="0" smtClean="0"/>
              <a:t>The Cash Cycle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2500" dirty="0" smtClean="0"/>
              <a:t>Dell Computers vs Farming</a:t>
            </a:r>
            <a:endParaRPr lang="en-NZ" sz="2500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4351258"/>
            <a:ext cx="72728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500" dirty="0" smtClean="0"/>
              <a:t>Growth Sucks Cash </a:t>
            </a:r>
          </a:p>
        </p:txBody>
      </p:sp>
      <p:pic>
        <p:nvPicPr>
          <p:cNvPr id="10" name="Picture 9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3" t="5089" r="14171" b="6338"/>
          <a:stretch/>
        </p:blipFill>
        <p:spPr>
          <a:xfrm>
            <a:off x="5860599" y="1700808"/>
            <a:ext cx="3081295" cy="504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34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3" r="6256"/>
          <a:stretch/>
        </p:blipFill>
        <p:spPr>
          <a:xfrm>
            <a:off x="3228038" y="1323202"/>
            <a:ext cx="5734228" cy="553479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9535" y="836712"/>
            <a:ext cx="7372541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Sources of Cash</a:t>
            </a:r>
            <a:endParaRPr lang="en-NZ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600657"/>
            <a:ext cx="54726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000" dirty="0" smtClean="0"/>
              <a:t>How do we </a:t>
            </a:r>
            <a:endParaRPr lang="en-NZ" sz="3000" dirty="0"/>
          </a:p>
        </p:txBody>
      </p:sp>
      <p:sp>
        <p:nvSpPr>
          <p:cNvPr id="12" name="TextBox 11"/>
          <p:cNvSpPr txBox="1"/>
          <p:nvPr/>
        </p:nvSpPr>
        <p:spPr>
          <a:xfrm>
            <a:off x="914414" y="2276872"/>
            <a:ext cx="583264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500" dirty="0" smtClean="0"/>
              <a:t>Get Cash in faster</a:t>
            </a:r>
            <a:endParaRPr lang="en-NZ" sz="2500" dirty="0"/>
          </a:p>
        </p:txBody>
      </p:sp>
      <p:sp>
        <p:nvSpPr>
          <p:cNvPr id="13" name="TextBox 12"/>
          <p:cNvSpPr txBox="1"/>
          <p:nvPr/>
        </p:nvSpPr>
        <p:spPr>
          <a:xfrm>
            <a:off x="899204" y="2996952"/>
            <a:ext cx="432048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500" dirty="0" smtClean="0"/>
              <a:t>Slow its departure </a:t>
            </a:r>
            <a:endParaRPr lang="en-NZ" sz="2500" dirty="0"/>
          </a:p>
        </p:txBody>
      </p:sp>
      <p:sp>
        <p:nvSpPr>
          <p:cNvPr id="14" name="TextBox 13"/>
          <p:cNvSpPr txBox="1"/>
          <p:nvPr/>
        </p:nvSpPr>
        <p:spPr>
          <a:xfrm>
            <a:off x="904711" y="3789040"/>
            <a:ext cx="504056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500" dirty="0" smtClean="0"/>
              <a:t>Earn more</a:t>
            </a:r>
            <a:endParaRPr lang="en-NZ" sz="2500" dirty="0"/>
          </a:p>
        </p:txBody>
      </p:sp>
      <p:sp>
        <p:nvSpPr>
          <p:cNvPr id="15" name="TextBox 14"/>
          <p:cNvSpPr txBox="1"/>
          <p:nvPr/>
        </p:nvSpPr>
        <p:spPr>
          <a:xfrm>
            <a:off x="887123" y="4537680"/>
            <a:ext cx="6480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500" dirty="0" smtClean="0"/>
              <a:t>Plan and Monitor</a:t>
            </a:r>
            <a:endParaRPr lang="en-NZ" sz="2500" dirty="0"/>
          </a:p>
        </p:txBody>
      </p:sp>
    </p:spTree>
    <p:extLst>
      <p:ext uri="{BB962C8B-B14F-4D97-AF65-F5344CB8AC3E}">
        <p14:creationId xmlns:p14="http://schemas.microsoft.com/office/powerpoint/2010/main" val="62278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79512" y="897831"/>
            <a:ext cx="8964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NZ" sz="3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en-NZ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to Prepare a </a:t>
            </a:r>
            <a:r>
              <a:rPr lang="en-NZ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Cashflow</a:t>
            </a:r>
            <a:r>
              <a:rPr lang="en-NZ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Forecast</a:t>
            </a:r>
            <a:endParaRPr lang="en-NZ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9839" y="2119443"/>
            <a:ext cx="705678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500" dirty="0" smtClean="0"/>
              <a:t>Start with a Budget</a:t>
            </a:r>
            <a:endParaRPr lang="en-NZ" sz="2500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2757025"/>
            <a:ext cx="633670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500" dirty="0" smtClean="0"/>
              <a:t>Consider Rules</a:t>
            </a:r>
            <a:endParaRPr lang="en-NZ" sz="2500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3390181"/>
            <a:ext cx="64087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500" dirty="0" smtClean="0"/>
              <a:t>Map this out </a:t>
            </a:r>
            <a:endParaRPr lang="en-NZ" sz="2500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4108464"/>
            <a:ext cx="48965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500" dirty="0" smtClean="0"/>
              <a:t>Consider Forecasting Software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2500" dirty="0" smtClean="0"/>
              <a:t>Forecast 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2500" dirty="0" err="1" smtClean="0"/>
              <a:t>Winforecast</a:t>
            </a:r>
            <a:endParaRPr lang="en-NZ" sz="25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NZ" sz="2500" dirty="0" smtClean="0"/>
              <a:t>Excel Spreadsheet</a:t>
            </a:r>
            <a:endParaRPr lang="en-NZ" sz="2500" dirty="0"/>
          </a:p>
        </p:txBody>
      </p:sp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3356991"/>
            <a:ext cx="3143689" cy="313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25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530746"/>
            <a:ext cx="763284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NZ" sz="2000" dirty="0" smtClean="0"/>
          </a:p>
          <a:p>
            <a:r>
              <a:rPr lang="en-NZ" sz="2000" b="1" u="sng" dirty="0" smtClean="0"/>
              <a:t>BOOKS </a:t>
            </a:r>
            <a:endParaRPr lang="en-NZ" sz="2000" b="1" dirty="0" smtClean="0"/>
          </a:p>
          <a:p>
            <a:pPr marL="1028700" lvl="1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000" dirty="0" smtClean="0"/>
              <a:t>Richest man in Babylon </a:t>
            </a:r>
          </a:p>
          <a:p>
            <a:pPr marL="1028700" lvl="1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000" dirty="0" smtClean="0"/>
              <a:t>Rich Dad, Poor Dad</a:t>
            </a:r>
            <a:endParaRPr lang="en-NZ" sz="2000" dirty="0"/>
          </a:p>
          <a:p>
            <a:pPr marL="1028700" lvl="1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000" dirty="0" smtClean="0"/>
              <a:t>Rich Woman </a:t>
            </a:r>
          </a:p>
        </p:txBody>
      </p:sp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936" y="1710618"/>
            <a:ext cx="3762900" cy="37247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0047" y="3573016"/>
            <a:ext cx="748883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b="1" u="sng" dirty="0" smtClean="0"/>
              <a:t>GAMES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000" dirty="0" err="1" smtClean="0"/>
              <a:t>Cashflow</a:t>
            </a:r>
            <a:r>
              <a:rPr lang="en-NZ" sz="2000" dirty="0" smtClean="0"/>
              <a:t> ®  (Rich Dad, Poor Dad)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000" dirty="0" smtClean="0"/>
              <a:t>Leverage     (Brad </a:t>
            </a:r>
            <a:r>
              <a:rPr lang="en-NZ" sz="2000" dirty="0" err="1" smtClean="0"/>
              <a:t>Sugers</a:t>
            </a:r>
            <a:r>
              <a:rPr lang="en-NZ" sz="2000" dirty="0" smtClean="0"/>
              <a:t>) 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000" dirty="0" smtClean="0"/>
              <a:t>Airplane Game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000" dirty="0" smtClean="0"/>
              <a:t>Income Outcome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000" dirty="0" smtClean="0"/>
              <a:t>Look Online </a:t>
            </a:r>
          </a:p>
          <a:p>
            <a:pPr lvl="2"/>
            <a:r>
              <a:rPr lang="en-NZ" sz="2000" i="1" dirty="0" smtClean="0"/>
              <a:t>www.educationalfreeware.com/business.games</a:t>
            </a:r>
            <a:endParaRPr lang="en-NZ" sz="20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323528" y="938628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4000" b="1" dirty="0" smtClean="0"/>
              <a:t>Teaching </a:t>
            </a:r>
            <a:r>
              <a:rPr lang="en-NZ" sz="4000" b="1" dirty="0" err="1" smtClean="0"/>
              <a:t>Cashflow</a:t>
            </a:r>
            <a:endParaRPr lang="en-NZ" sz="4000" b="1" dirty="0"/>
          </a:p>
        </p:txBody>
      </p:sp>
    </p:spTree>
    <p:extLst>
      <p:ext uri="{BB962C8B-B14F-4D97-AF65-F5344CB8AC3E}">
        <p14:creationId xmlns:p14="http://schemas.microsoft.com/office/powerpoint/2010/main" val="397726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1196752"/>
            <a:ext cx="8353425" cy="374529"/>
          </a:xfrm>
        </p:spPr>
        <p:txBody>
          <a:bodyPr anchor="ctr"/>
          <a:lstStyle/>
          <a:p>
            <a:pPr algn="ctr"/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N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5" t="7597" r="1899"/>
          <a:stretch/>
        </p:blipFill>
        <p:spPr>
          <a:xfrm>
            <a:off x="652471" y="2060847"/>
            <a:ext cx="7771556" cy="475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56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ampbell Tyson">
      <a:dk1>
        <a:sysClr val="windowText" lastClr="000000"/>
      </a:dk1>
      <a:lt1>
        <a:sysClr val="window" lastClr="FFFFFF"/>
      </a:lt1>
      <a:dk2>
        <a:srgbClr val="631856"/>
      </a:dk2>
      <a:lt2>
        <a:srgbClr val="E9EAF0"/>
      </a:lt2>
      <a:accent1>
        <a:srgbClr val="872175"/>
      </a:accent1>
      <a:accent2>
        <a:srgbClr val="E84B6B"/>
      </a:accent2>
      <a:accent3>
        <a:srgbClr val="EBC83B"/>
      </a:accent3>
      <a:accent4>
        <a:srgbClr val="E9E739"/>
      </a:accent4>
      <a:accent5>
        <a:srgbClr val="39BB9D"/>
      </a:accent5>
      <a:accent6>
        <a:srgbClr val="55B8E2"/>
      </a:accent6>
      <a:hlink>
        <a:srgbClr val="B2D338"/>
      </a:hlink>
      <a:folHlink>
        <a:srgbClr val="5FBB4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effectLst/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ctr">
          <a:defRPr sz="1200" dirty="0" smtClean="0">
            <a:solidFill>
              <a:srgbClr val="5E0B54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5979</TotalTime>
  <Words>221</Words>
  <Application>Microsoft Office PowerPoint</Application>
  <PresentationFormat>On-screen Show (4:3)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Cashflow Forecasting</vt:lpstr>
      <vt:lpstr>Cashflow </vt:lpstr>
      <vt:lpstr>PowerPoint Presentation</vt:lpstr>
      <vt:lpstr>PowerPoint Presentation</vt:lpstr>
      <vt:lpstr>PowerPoint Presentation</vt:lpstr>
      <vt:lpstr>PowerPoint Presentation</vt:lpstr>
      <vt:lpstr>How to Prepare a Cashflow Forecast</vt:lpstr>
      <vt:lpstr>PowerPoint Presentation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Saunderson</dc:creator>
  <cp:lastModifiedBy>Kerry Allen</cp:lastModifiedBy>
  <cp:revision>295</cp:revision>
  <cp:lastPrinted>2017-12-12T00:13:53Z</cp:lastPrinted>
  <dcterms:created xsi:type="dcterms:W3CDTF">2013-04-03T00:56:44Z</dcterms:created>
  <dcterms:modified xsi:type="dcterms:W3CDTF">2017-12-12T00:14:01Z</dcterms:modified>
</cp:coreProperties>
</file>