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sldIdLst>
    <p:sldId id="275" r:id="rId5"/>
    <p:sldId id="287" r:id="rId6"/>
    <p:sldId id="290" r:id="rId7"/>
    <p:sldId id="291" r:id="rId8"/>
    <p:sldId id="295" r:id="rId9"/>
    <p:sldId id="289" r:id="rId10"/>
    <p:sldId id="296" r:id="rId11"/>
    <p:sldId id="299" r:id="rId12"/>
    <p:sldId id="301" r:id="rId13"/>
    <p:sldId id="303" r:id="rId14"/>
    <p:sldId id="304" r:id="rId15"/>
    <p:sldId id="309" r:id="rId16"/>
    <p:sldId id="307" r:id="rId17"/>
    <p:sldId id="308" r:id="rId18"/>
    <p:sldId id="310" r:id="rId19"/>
    <p:sldId id="298" r:id="rId20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26CD5D-833B-0CF2-4FE9-979947424FAA}" name="Contractor" initials="C" userId="S::contractor@nzkgi.org.nz::e0e0ce9d-275a-4094-ab6b-f23851f4259c" providerId="AD"/>
  <p188:author id="{6FD4CCAA-5721-D0D9-E26A-4372653FF3B3}" name="Craig Sims" initials="" userId="S::craig.sims@nzkgi.org.nz::5a64d479-bca4-4c4b-a451-3801f6fa3c10" providerId="AD"/>
  <p188:author id="{667D6CED-47BD-E547-349A-093B58A17B06}" name="Sam Moa" initials="SM" userId="S::sam.moa@nzkgi.org.nz::8f40f4ba-988f-4173-9a71-0677cc8c3b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4E1A"/>
    <a:srgbClr val="FBC900"/>
    <a:srgbClr val="315791"/>
    <a:srgbClr val="73B126"/>
    <a:srgbClr val="B0D1DD"/>
    <a:srgbClr val="00562F"/>
    <a:srgbClr val="55AB47"/>
    <a:srgbClr val="14592A"/>
    <a:srgbClr val="276932"/>
    <a:srgbClr val="214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DFAE9E-3A87-48B3-B85C-1330B3216E41}" v="3" dt="2026-09-14T21:12:17.7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73B126"/>
            </a:solidFill>
            <a:ln>
              <a:noFill/>
            </a:ln>
          </c:spPr>
          <c:dPt>
            <c:idx val="0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8B-5140-B06D-875F2DE98A70}"/>
              </c:ext>
            </c:extLst>
          </c:dPt>
          <c:dPt>
            <c:idx val="1"/>
            <c:bubble3D val="0"/>
            <c:spPr>
              <a:solidFill>
                <a:schemeClr val="bg1">
                  <a:alpha val="3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0C-634D-AAFA-64AE643D1BE6}"/>
              </c:ext>
            </c:extLst>
          </c:dPt>
          <c:dPt>
            <c:idx val="2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78B-5140-B06D-875F2DE98A70}"/>
              </c:ext>
            </c:extLst>
          </c:dPt>
          <c:dPt>
            <c:idx val="3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78B-5140-B06D-875F2DE98A70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79.599999999999994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C-634D-AAFA-64AE643D1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ap="flat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73B126"/>
            </a:solidFill>
            <a:ln>
              <a:noFill/>
            </a:ln>
          </c:spPr>
          <c:dPt>
            <c:idx val="0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74-5848-A0D5-E14CCF0E425F}"/>
              </c:ext>
            </c:extLst>
          </c:dPt>
          <c:dPt>
            <c:idx val="1"/>
            <c:bubble3D val="0"/>
            <c:spPr>
              <a:solidFill>
                <a:schemeClr val="bg1">
                  <a:alpha val="3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0C-634D-AAFA-64AE643D1BE6}"/>
              </c:ext>
            </c:extLst>
          </c:dPt>
          <c:dPt>
            <c:idx val="2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74-5848-A0D5-E14CCF0E425F}"/>
              </c:ext>
            </c:extLst>
          </c:dPt>
          <c:dPt>
            <c:idx val="3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74-5848-A0D5-E14CCF0E425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46</c:v>
                </c:pt>
                <c:pt idx="1">
                  <c:v>79.599999999999994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C-634D-AAFA-64AE643D1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ap="flat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73B126"/>
            </a:solidFill>
            <a:ln>
              <a:noFill/>
            </a:ln>
          </c:spPr>
          <c:dPt>
            <c:idx val="0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74-5848-A0D5-E14CCF0E425F}"/>
              </c:ext>
            </c:extLst>
          </c:dPt>
          <c:dPt>
            <c:idx val="1"/>
            <c:bubble3D val="0"/>
            <c:spPr>
              <a:solidFill>
                <a:schemeClr val="bg1">
                  <a:alpha val="3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0C-634D-AAFA-64AE643D1BE6}"/>
              </c:ext>
            </c:extLst>
          </c:dPt>
          <c:dPt>
            <c:idx val="2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74-5848-A0D5-E14CCF0E425F}"/>
              </c:ext>
            </c:extLst>
          </c:dPt>
          <c:dPt>
            <c:idx val="3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74-5848-A0D5-E14CCF0E425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24.1</c:v>
                </c:pt>
                <c:pt idx="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C-634D-AAFA-64AE643D1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ap="flat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73B126"/>
            </a:solidFill>
            <a:ln>
              <a:noFill/>
            </a:ln>
          </c:spPr>
          <c:dPt>
            <c:idx val="0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74-5848-A0D5-E14CCF0E425F}"/>
              </c:ext>
            </c:extLst>
          </c:dPt>
          <c:dPt>
            <c:idx val="1"/>
            <c:bubble3D val="0"/>
            <c:spPr>
              <a:solidFill>
                <a:schemeClr val="bg1">
                  <a:alpha val="3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0C-634D-AAFA-64AE643D1BE6}"/>
              </c:ext>
            </c:extLst>
          </c:dPt>
          <c:dPt>
            <c:idx val="2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74-5848-A0D5-E14CCF0E425F}"/>
              </c:ext>
            </c:extLst>
          </c:dPt>
          <c:dPt>
            <c:idx val="3"/>
            <c:bubble3D val="0"/>
            <c:spPr>
              <a:solidFill>
                <a:srgbClr val="73B12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74-5848-A0D5-E14CCF0E425F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9.6</c:v>
                </c:pt>
                <c:pt idx="1">
                  <c:v>90.4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C-634D-AAFA-64AE643D1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ap="flat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7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6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58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9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5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3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16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0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64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91667-BF88-F24E-BC83-2A656156D9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62CE0-E03A-EB41-B8A2-20B12C7C2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AB47"/>
            </a:gs>
            <a:gs pos="100000">
              <a:srgbClr val="00562F"/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42AED1-8876-DA41-933B-5A265B8F643D}"/>
              </a:ext>
            </a:extLst>
          </p:cNvPr>
          <p:cNvSpPr txBox="1"/>
          <p:nvPr/>
        </p:nvSpPr>
        <p:spPr>
          <a:xfrm>
            <a:off x="295176" y="3453091"/>
            <a:ext cx="3339939" cy="14219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</a:t>
            </a:r>
            <a:b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Zealand’s</a:t>
            </a:r>
            <a:b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Kiwifruit Growers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8AC119-6453-CB47-9D50-E8C6CCBA82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175" y="200386"/>
            <a:ext cx="2151003" cy="976342"/>
          </a:xfrm>
          <a:prstGeom prst="rect">
            <a:avLst/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E6CC15-978D-804F-932A-F7F049302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833" y="0"/>
            <a:ext cx="45671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9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AB47"/>
            </a:gs>
            <a:gs pos="100000">
              <a:srgbClr val="00562F"/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3BA11D3-7162-A946-ADC2-82DC2DE341AD}"/>
              </a:ext>
            </a:extLst>
          </p:cNvPr>
          <p:cNvSpPr txBox="1"/>
          <p:nvPr/>
        </p:nvSpPr>
        <p:spPr>
          <a:xfrm>
            <a:off x="503991" y="1927454"/>
            <a:ext cx="6696081" cy="59362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NZ" sz="12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NZKGI is the government legislated Grower advocacy body representing all of New Zealand’s kiwifruit growers. NZKGI was formed in 1994 to give growers their own organisation and promote a secure and sustainable kiwifruit industry.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978CD-6DB8-EF4B-9C03-036D9BDEA41F}"/>
              </a:ext>
            </a:extLst>
          </p:cNvPr>
          <p:cNvSpPr txBox="1"/>
          <p:nvPr/>
        </p:nvSpPr>
        <p:spPr>
          <a:xfrm>
            <a:off x="503991" y="3376021"/>
            <a:ext cx="7010298" cy="79675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NZ" sz="1200" b="1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NZKGI is a Grower advocacy body for New Zealand’s kiwifruit Growers.</a:t>
            </a:r>
          </a:p>
          <a:p>
            <a:pPr>
              <a:lnSpc>
                <a:spcPct val="110000"/>
              </a:lnSpc>
            </a:pPr>
            <a:r>
              <a:rPr lang="en-NZ" sz="12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NZKGI represents kiwifruit growers, giving them their own voice in industry and government decision-making. Our work to support growers falls under six portfolios – Industry Stability, Performance &amp; Insights, Communications, Labour &amp; Education, Environment &amp; Policy and Organisational Management.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99CB45-B06C-1445-B185-BCF57EC70F80}"/>
              </a:ext>
            </a:extLst>
          </p:cNvPr>
          <p:cNvSpPr txBox="1"/>
          <p:nvPr/>
        </p:nvSpPr>
        <p:spPr>
          <a:xfrm>
            <a:off x="503991" y="1405172"/>
            <a:ext cx="3627969" cy="4431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2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endParaRPr lang="en-US" sz="3200" spc="-1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AB188D-8313-1248-89EC-08822B91D92F}"/>
              </a:ext>
            </a:extLst>
          </p:cNvPr>
          <p:cNvSpPr txBox="1"/>
          <p:nvPr/>
        </p:nvSpPr>
        <p:spPr>
          <a:xfrm>
            <a:off x="503991" y="2870102"/>
            <a:ext cx="3627969" cy="4431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2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</a:t>
            </a:r>
            <a:endParaRPr lang="en-US" sz="3200" spc="-1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7847E7-D6FE-4A49-BC50-5B5C77C9CBB3}"/>
              </a:ext>
            </a:extLst>
          </p:cNvPr>
          <p:cNvSpPr txBox="1"/>
          <p:nvPr/>
        </p:nvSpPr>
        <p:spPr>
          <a:xfrm>
            <a:off x="503991" y="450767"/>
            <a:ext cx="8220284" cy="32669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NZ" sz="1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Kiwifruit Growers Independent Advocate</a:t>
            </a:r>
          </a:p>
          <a:p>
            <a:pPr>
              <a:lnSpc>
                <a:spcPct val="110000"/>
              </a:lnSpc>
            </a:pPr>
            <a:r>
              <a:rPr lang="en-NZ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Zealand Kiwifruit Growers Inc. (NZKGI) works to advocate, protect and enhance the commercial and political interests of New Zealand kiwifruit growers.</a:t>
            </a:r>
            <a:endParaRPr lang="en-US" sz="9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ADE68A-54D5-F541-8C30-05C72C12D81D}"/>
              </a:ext>
            </a:extLst>
          </p:cNvPr>
          <p:cNvCxnSpPr/>
          <p:nvPr/>
        </p:nvCxnSpPr>
        <p:spPr>
          <a:xfrm>
            <a:off x="503991" y="1102490"/>
            <a:ext cx="822028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52C4EA3-67A3-DA49-B0CF-9FF5D7E05218}"/>
              </a:ext>
            </a:extLst>
          </p:cNvPr>
          <p:cNvSpPr txBox="1"/>
          <p:nvPr/>
        </p:nvSpPr>
        <p:spPr>
          <a:xfrm>
            <a:off x="3110459" y="4654446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5CC81-6D27-024A-B9AC-3DB6770C9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1" y="4559434"/>
            <a:ext cx="2276684" cy="2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12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AB47"/>
            </a:gs>
            <a:gs pos="100000">
              <a:srgbClr val="00562F"/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1F85FE-4EDF-3841-94FF-EF3D6F697D6F}"/>
              </a:ext>
            </a:extLst>
          </p:cNvPr>
          <p:cNvSpPr txBox="1"/>
          <p:nvPr/>
        </p:nvSpPr>
        <p:spPr>
          <a:xfrm>
            <a:off x="5767633" y="530457"/>
            <a:ext cx="1293858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2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Kiwifruit</a:t>
            </a:r>
            <a:br>
              <a:rPr lang="en-NZ" sz="2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2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DE1486-AEA3-5144-A157-0EA773E4E233}"/>
              </a:ext>
            </a:extLst>
          </p:cNvPr>
          <p:cNvSpPr txBox="1"/>
          <p:nvPr/>
        </p:nvSpPr>
        <p:spPr>
          <a:xfrm>
            <a:off x="3190114" y="395633"/>
            <a:ext cx="2577519" cy="10895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7200" spc="-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2,786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8B6FAE-3B87-C148-8E85-10164F75780F}"/>
              </a:ext>
            </a:extLst>
          </p:cNvPr>
          <p:cNvSpPr txBox="1"/>
          <p:nvPr/>
        </p:nvSpPr>
        <p:spPr>
          <a:xfrm>
            <a:off x="4257066" y="2447523"/>
            <a:ext cx="1178553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Iwi Representative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0EC092-5C13-CF4A-8EE7-606956837D34}"/>
              </a:ext>
            </a:extLst>
          </p:cNvPr>
          <p:cNvSpPr txBox="1"/>
          <p:nvPr/>
        </p:nvSpPr>
        <p:spPr>
          <a:xfrm>
            <a:off x="3770656" y="2310161"/>
            <a:ext cx="554853" cy="7571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48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4C1928-2D28-E042-A189-3BE65BE801E2}"/>
              </a:ext>
            </a:extLst>
          </p:cNvPr>
          <p:cNvSpPr txBox="1"/>
          <p:nvPr/>
        </p:nvSpPr>
        <p:spPr>
          <a:xfrm>
            <a:off x="1926967" y="2450553"/>
            <a:ext cx="190117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Reps. of 12</a:t>
            </a:r>
          </a:p>
          <a:p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 Regions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3476AD-418F-5042-A315-849485D8E60D}"/>
              </a:ext>
            </a:extLst>
          </p:cNvPr>
          <p:cNvSpPr txBox="1"/>
          <p:nvPr/>
        </p:nvSpPr>
        <p:spPr>
          <a:xfrm>
            <a:off x="1152543" y="2313191"/>
            <a:ext cx="774424" cy="7571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4800" spc="-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17A752-004C-CE4D-BCB9-089DEFAAC808}"/>
              </a:ext>
            </a:extLst>
          </p:cNvPr>
          <p:cNvSpPr txBox="1"/>
          <p:nvPr/>
        </p:nvSpPr>
        <p:spPr>
          <a:xfrm>
            <a:off x="6283207" y="2441251"/>
            <a:ext cx="1249350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Reps of Supply Entities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882062-8B8F-2B4C-BEAA-A64FC4CF28DA}"/>
              </a:ext>
            </a:extLst>
          </p:cNvPr>
          <p:cNvSpPr txBox="1"/>
          <p:nvPr/>
        </p:nvSpPr>
        <p:spPr>
          <a:xfrm>
            <a:off x="5767633" y="2303889"/>
            <a:ext cx="576678" cy="7571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48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52941A-728A-414A-A17A-ADA9957B482F}"/>
              </a:ext>
            </a:extLst>
          </p:cNvPr>
          <p:cNvSpPr txBox="1"/>
          <p:nvPr/>
        </p:nvSpPr>
        <p:spPr>
          <a:xfrm>
            <a:off x="2808447" y="3959653"/>
            <a:ext cx="1603664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 Members</a:t>
            </a:r>
            <a:b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Forum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B42281-D2BD-2146-8EFD-45F42B7DBE96}"/>
              </a:ext>
            </a:extLst>
          </p:cNvPr>
          <p:cNvSpPr txBox="1"/>
          <p:nvPr/>
        </p:nvSpPr>
        <p:spPr>
          <a:xfrm>
            <a:off x="2218704" y="3822208"/>
            <a:ext cx="1548848" cy="7571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48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8224C0-A945-7841-8A76-404A06D368F2}"/>
              </a:ext>
            </a:extLst>
          </p:cNvPr>
          <p:cNvSpPr txBox="1"/>
          <p:nvPr/>
        </p:nvSpPr>
        <p:spPr>
          <a:xfrm>
            <a:off x="6064617" y="3959652"/>
            <a:ext cx="838353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FTE Staff</a:t>
            </a:r>
            <a:b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1400" spc="-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B0BF2F-B56B-9245-A511-26350C3B3971}"/>
              </a:ext>
            </a:extLst>
          </p:cNvPr>
          <p:cNvSpPr txBox="1"/>
          <p:nvPr/>
        </p:nvSpPr>
        <p:spPr>
          <a:xfrm>
            <a:off x="5001854" y="3828102"/>
            <a:ext cx="1548848" cy="7571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48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D85CF0D-58F6-6441-A216-E537CD492BF4}"/>
              </a:ext>
            </a:extLst>
          </p:cNvPr>
          <p:cNvSpPr/>
          <p:nvPr/>
        </p:nvSpPr>
        <p:spPr>
          <a:xfrm>
            <a:off x="2807191" y="1523379"/>
            <a:ext cx="3508255" cy="395224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55AB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Represented by the NZKGI Forum consisting of: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43CD7006-1D4D-7145-93AE-BEB9949D31C9}"/>
              </a:ext>
            </a:extLst>
          </p:cNvPr>
          <p:cNvSpPr/>
          <p:nvPr/>
        </p:nvSpPr>
        <p:spPr>
          <a:xfrm>
            <a:off x="2687798" y="3056360"/>
            <a:ext cx="3673148" cy="395224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55AB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activities of which are managed and operated by: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72F1540-5269-9A44-B7D5-33AF81379D88}"/>
              </a:ext>
            </a:extLst>
          </p:cNvPr>
          <p:cNvGrpSpPr/>
          <p:nvPr/>
        </p:nvGrpSpPr>
        <p:grpSpPr>
          <a:xfrm>
            <a:off x="2209747" y="1918603"/>
            <a:ext cx="4703142" cy="421682"/>
            <a:chOff x="2214819" y="2014220"/>
            <a:chExt cx="4703142" cy="42168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998819D-59DB-A94A-AE26-471506FCF4BF}"/>
                </a:ext>
              </a:extLst>
            </p:cNvPr>
            <p:cNvCxnSpPr>
              <a:cxnSpLocks/>
            </p:cNvCxnSpPr>
            <p:nvPr/>
          </p:nvCxnSpPr>
          <p:spPr>
            <a:xfrm>
              <a:off x="2218704" y="2233534"/>
              <a:ext cx="4699257" cy="0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1DE395A-2255-8F42-822D-03C1ABF6EE36}"/>
                </a:ext>
              </a:extLst>
            </p:cNvPr>
            <p:cNvCxnSpPr>
              <a:cxnSpLocks/>
            </p:cNvCxnSpPr>
            <p:nvPr/>
          </p:nvCxnSpPr>
          <p:spPr>
            <a:xfrm>
              <a:off x="2214819" y="2233534"/>
              <a:ext cx="0" cy="202368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9FE99D5-0603-5B43-B802-54CF6FBED2DA}"/>
                </a:ext>
              </a:extLst>
            </p:cNvPr>
            <p:cNvCxnSpPr>
              <a:cxnSpLocks/>
            </p:cNvCxnSpPr>
            <p:nvPr/>
          </p:nvCxnSpPr>
          <p:spPr>
            <a:xfrm>
              <a:off x="6917961" y="2233534"/>
              <a:ext cx="0" cy="202368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6253AA-964C-D34C-B2A0-07ADC4352DE3}"/>
                </a:ext>
              </a:extLst>
            </p:cNvPr>
            <p:cNvCxnSpPr>
              <a:cxnSpLocks/>
            </p:cNvCxnSpPr>
            <p:nvPr/>
          </p:nvCxnSpPr>
          <p:spPr>
            <a:xfrm>
              <a:off x="4530640" y="2014220"/>
              <a:ext cx="0" cy="421682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4AEEF9-15C3-304C-BAB3-74CE660A212A}"/>
              </a:ext>
            </a:extLst>
          </p:cNvPr>
          <p:cNvGrpSpPr/>
          <p:nvPr/>
        </p:nvGrpSpPr>
        <p:grpSpPr>
          <a:xfrm>
            <a:off x="3051828" y="3454387"/>
            <a:ext cx="2926807" cy="421682"/>
            <a:chOff x="3058096" y="3708109"/>
            <a:chExt cx="2926807" cy="42168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B1737F7-83F9-3344-88A5-A1E668102055}"/>
                </a:ext>
              </a:extLst>
            </p:cNvPr>
            <p:cNvCxnSpPr>
              <a:cxnSpLocks/>
            </p:cNvCxnSpPr>
            <p:nvPr/>
          </p:nvCxnSpPr>
          <p:spPr>
            <a:xfrm>
              <a:off x="3061821" y="3927423"/>
              <a:ext cx="2923082" cy="0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D3419BC-979E-6542-B9D9-6D093F1C4E39}"/>
                </a:ext>
              </a:extLst>
            </p:cNvPr>
            <p:cNvCxnSpPr>
              <a:cxnSpLocks/>
            </p:cNvCxnSpPr>
            <p:nvPr/>
          </p:nvCxnSpPr>
          <p:spPr>
            <a:xfrm>
              <a:off x="3058096" y="3927423"/>
              <a:ext cx="0" cy="202368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7F2A35B-B84F-EA46-B1E2-985B8BB6FA02}"/>
                </a:ext>
              </a:extLst>
            </p:cNvPr>
            <p:cNvCxnSpPr>
              <a:cxnSpLocks/>
            </p:cNvCxnSpPr>
            <p:nvPr/>
          </p:nvCxnSpPr>
          <p:spPr>
            <a:xfrm>
              <a:off x="5984903" y="3927423"/>
              <a:ext cx="0" cy="202368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A677673-7706-934F-B475-423319BF9862}"/>
                </a:ext>
              </a:extLst>
            </p:cNvPr>
            <p:cNvCxnSpPr>
              <a:cxnSpLocks/>
            </p:cNvCxnSpPr>
            <p:nvPr/>
          </p:nvCxnSpPr>
          <p:spPr>
            <a:xfrm>
              <a:off x="4530640" y="3708109"/>
              <a:ext cx="0" cy="219314"/>
            </a:xfrm>
            <a:prstGeom prst="line">
              <a:avLst/>
            </a:prstGeom>
            <a:ln>
              <a:solidFill>
                <a:srgbClr val="55A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9714CF10-CB2D-BF4D-A24B-BFA22E055D08}"/>
              </a:ext>
            </a:extLst>
          </p:cNvPr>
          <p:cNvSpPr txBox="1"/>
          <p:nvPr/>
        </p:nvSpPr>
        <p:spPr>
          <a:xfrm>
            <a:off x="3110459" y="4654446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8C87B9DD-5701-5D49-9699-86A8910A5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91" y="4559434"/>
            <a:ext cx="2276684" cy="23517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4B96ABA-A10C-6746-8562-AEF0CD5FE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463" y="481609"/>
            <a:ext cx="893580" cy="82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40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AB47"/>
            </a:gs>
            <a:gs pos="100000">
              <a:srgbClr val="00562F"/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515993-B1D5-F54C-85DF-9A7F306D9817}"/>
              </a:ext>
            </a:extLst>
          </p:cNvPr>
          <p:cNvSpPr txBox="1"/>
          <p:nvPr/>
        </p:nvSpPr>
        <p:spPr>
          <a:xfrm>
            <a:off x="493061" y="411187"/>
            <a:ext cx="3627969" cy="99719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6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Zealand’s</a:t>
            </a:r>
            <a:br>
              <a:rPr lang="en-NZ" sz="36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3600" spc="-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kiwifruit</a:t>
            </a:r>
            <a:endParaRPr lang="en-US" sz="3600" spc="-1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BC37F8-0381-CB4A-844B-3AF2F997308C}"/>
              </a:ext>
            </a:extLst>
          </p:cNvPr>
          <p:cNvSpPr/>
          <p:nvPr/>
        </p:nvSpPr>
        <p:spPr>
          <a:xfrm>
            <a:off x="493061" y="2948019"/>
            <a:ext cx="349519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tabLst>
                <a:tab pos="265113" algn="l"/>
              </a:tabLst>
            </a:pPr>
            <a:r>
              <a:rPr lang="en-NZ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F9175AB-9D25-7D4D-BD78-33F9CF7C7C9A}"/>
              </a:ext>
            </a:extLst>
          </p:cNvPr>
          <p:cNvSpPr txBox="1"/>
          <p:nvPr/>
        </p:nvSpPr>
        <p:spPr>
          <a:xfrm>
            <a:off x="503431" y="1440782"/>
            <a:ext cx="3435087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pc="-2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 regions and value</a:t>
            </a:r>
          </a:p>
          <a:p>
            <a:r>
              <a:rPr lang="en-NZ" spc="-2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local economy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D43248-B22D-C341-9645-26B85FC59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42" y="279578"/>
            <a:ext cx="4925420" cy="4863922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3E1D52E-DBCB-5E4F-9E1D-B7D1AC100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786384"/>
              </p:ext>
            </p:extLst>
          </p:nvPr>
        </p:nvGraphicFramePr>
        <p:xfrm>
          <a:off x="5565123" y="422105"/>
          <a:ext cx="1889357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962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660647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617748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14246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$174m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graphicFrame>
        <p:nvGraphicFramePr>
          <p:cNvPr id="119" name="Table 118">
            <a:extLst>
              <a:ext uri="{FF2B5EF4-FFF2-40B4-BE49-F238E27FC236}">
                <a16:creationId xmlns:a16="http://schemas.microsoft.com/office/drawing/2014/main" id="{1C91CD31-EEE4-9547-BDF7-4BF222D60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070846"/>
              </p:ext>
            </p:extLst>
          </p:nvPr>
        </p:nvGraphicFramePr>
        <p:xfrm>
          <a:off x="4323398" y="1141632"/>
          <a:ext cx="1852549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241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640448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598860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14246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Auckland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$153m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3EA5BC79-280C-D24B-AD4D-B5EF9AF9E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993323"/>
              </p:ext>
            </p:extLst>
          </p:nvPr>
        </p:nvGraphicFramePr>
        <p:xfrm>
          <a:off x="4572000" y="1771839"/>
          <a:ext cx="1846130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116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638229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596785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14246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Waikato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$174m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graphicFrame>
        <p:nvGraphicFramePr>
          <p:cNvPr id="121" name="Table 120">
            <a:extLst>
              <a:ext uri="{FF2B5EF4-FFF2-40B4-BE49-F238E27FC236}">
                <a16:creationId xmlns:a16="http://schemas.microsoft.com/office/drawing/2014/main" id="{C9A4DF17-1C9D-DC42-9FBA-E437D3A05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708987"/>
              </p:ext>
            </p:extLst>
          </p:nvPr>
        </p:nvGraphicFramePr>
        <p:xfrm>
          <a:off x="6862369" y="1599452"/>
          <a:ext cx="1846130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116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638229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596785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14246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 of Plenty</a:t>
                      </a:r>
                    </a:p>
                  </a:txBody>
                  <a:tcPr marL="83127" marR="8312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$2.84b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12,565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016836E4-16FF-634A-8877-468F727506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806562"/>
              </p:ext>
            </p:extLst>
          </p:nvPr>
        </p:nvGraphicFramePr>
        <p:xfrm>
          <a:off x="7049327" y="2210553"/>
          <a:ext cx="1846130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116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638229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596785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14246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Coast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$142m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graphicFrame>
        <p:nvGraphicFramePr>
          <p:cNvPr id="123" name="Table 122">
            <a:extLst>
              <a:ext uri="{FF2B5EF4-FFF2-40B4-BE49-F238E27FC236}">
                <a16:creationId xmlns:a16="http://schemas.microsoft.com/office/drawing/2014/main" id="{A3340651-69EB-7D48-955C-65CE3D63F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447106"/>
              </p:ext>
            </p:extLst>
          </p:nvPr>
        </p:nvGraphicFramePr>
        <p:xfrm>
          <a:off x="6952310" y="2855130"/>
          <a:ext cx="1669373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605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577122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539646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21296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Hawkes Bay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$41m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graphicFrame>
        <p:nvGraphicFramePr>
          <p:cNvPr id="124" name="Table 123">
            <a:extLst>
              <a:ext uri="{FF2B5EF4-FFF2-40B4-BE49-F238E27FC236}">
                <a16:creationId xmlns:a16="http://schemas.microsoft.com/office/drawing/2014/main" id="{132A75AD-8680-3F42-9C1E-6CB877E495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020026"/>
              </p:ext>
            </p:extLst>
          </p:nvPr>
        </p:nvGraphicFramePr>
        <p:xfrm>
          <a:off x="6689982" y="3499707"/>
          <a:ext cx="1669373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605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577122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539646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14246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 North Island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28515B97-A90E-7C44-9E24-82C3EDE9BC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740212"/>
              </p:ext>
            </p:extLst>
          </p:nvPr>
        </p:nvGraphicFramePr>
        <p:xfrm>
          <a:off x="3995946" y="3856276"/>
          <a:ext cx="1669373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605">
                  <a:extLst>
                    <a:ext uri="{9D8B030D-6E8A-4147-A177-3AD203B41FA5}">
                      <a16:colId xmlns:a16="http://schemas.microsoft.com/office/drawing/2014/main" val="2435127798"/>
                    </a:ext>
                  </a:extLst>
                </a:gridCol>
                <a:gridCol w="577122">
                  <a:extLst>
                    <a:ext uri="{9D8B030D-6E8A-4147-A177-3AD203B41FA5}">
                      <a16:colId xmlns:a16="http://schemas.microsoft.com/office/drawing/2014/main" val="523934604"/>
                    </a:ext>
                  </a:extLst>
                </a:gridCol>
                <a:gridCol w="539646">
                  <a:extLst>
                    <a:ext uri="{9D8B030D-6E8A-4147-A177-3AD203B41FA5}">
                      <a16:colId xmlns:a16="http://schemas.microsoft.com/office/drawing/2014/main" val="4121319425"/>
                    </a:ext>
                  </a:extLst>
                </a:gridCol>
              </a:tblGrid>
              <a:tr h="142468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gradFill>
                            <a:gsLst>
                              <a:gs pos="0">
                                <a:srgbClr val="55AB47"/>
                              </a:gs>
                              <a:gs pos="100000">
                                <a:srgbClr val="00562F"/>
                              </a:gs>
                            </a:gsLst>
                            <a:lin ang="2160000" scaled="0"/>
                          </a:gra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Island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4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$93m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C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6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3B1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50326"/>
                  </a:ext>
                </a:extLst>
              </a:tr>
            </a:tbl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9CB83690-A62D-B946-BCC8-B0732E0EB46F}"/>
              </a:ext>
            </a:extLst>
          </p:cNvPr>
          <p:cNvSpPr/>
          <p:nvPr/>
        </p:nvSpPr>
        <p:spPr>
          <a:xfrm>
            <a:off x="492561" y="3280783"/>
            <a:ext cx="247338" cy="247338"/>
          </a:xfrm>
          <a:prstGeom prst="ellipse">
            <a:avLst/>
          </a:prstGeom>
          <a:solidFill>
            <a:srgbClr val="FBC9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A85FC9C-A0F6-8B44-859A-14E520675CCA}"/>
              </a:ext>
            </a:extLst>
          </p:cNvPr>
          <p:cNvSpPr/>
          <p:nvPr/>
        </p:nvSpPr>
        <p:spPr>
          <a:xfrm>
            <a:off x="852825" y="3285298"/>
            <a:ext cx="258879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tabLst>
                <a:tab pos="265113" algn="l"/>
              </a:tabLst>
            </a:pPr>
            <a:r>
              <a:rPr lang="en-NZ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Grower payments that contribute to the New Zealand economy</a:t>
            </a: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E3853EC2-C393-8A40-B25A-1F035387F63F}"/>
              </a:ext>
            </a:extLst>
          </p:cNvPr>
          <p:cNvSpPr/>
          <p:nvPr/>
        </p:nvSpPr>
        <p:spPr>
          <a:xfrm>
            <a:off x="492561" y="3722993"/>
            <a:ext cx="247338" cy="247338"/>
          </a:xfrm>
          <a:prstGeom prst="ellipse">
            <a:avLst/>
          </a:prstGeom>
          <a:solidFill>
            <a:srgbClr val="00562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CD26D3AE-D769-DB4D-84B0-A1567A6EAC67}"/>
              </a:ext>
            </a:extLst>
          </p:cNvPr>
          <p:cNvSpPr/>
          <p:nvPr/>
        </p:nvSpPr>
        <p:spPr>
          <a:xfrm>
            <a:off x="852825" y="3749993"/>
            <a:ext cx="258879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tabLst>
                <a:tab pos="265113" algn="l"/>
              </a:tabLst>
            </a:pPr>
            <a:r>
              <a:rPr lang="en-NZ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 hectares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F25090F-BDE6-924E-AF9B-A2DCDDC1D21A}"/>
              </a:ext>
            </a:extLst>
          </p:cNvPr>
          <p:cNvSpPr/>
          <p:nvPr/>
        </p:nvSpPr>
        <p:spPr>
          <a:xfrm>
            <a:off x="492561" y="4096618"/>
            <a:ext cx="247338" cy="247338"/>
          </a:xfrm>
          <a:prstGeom prst="ellipse">
            <a:avLst/>
          </a:prstGeom>
          <a:solidFill>
            <a:srgbClr val="73B126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540300E-6A60-0341-9AD4-4C8ABBBE8423}"/>
              </a:ext>
            </a:extLst>
          </p:cNvPr>
          <p:cNvSpPr/>
          <p:nvPr/>
        </p:nvSpPr>
        <p:spPr>
          <a:xfrm>
            <a:off x="852825" y="4123618"/>
            <a:ext cx="258879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tabLst>
                <a:tab pos="265113" algn="l"/>
              </a:tabLst>
            </a:pPr>
            <a:r>
              <a:rPr lang="en-NZ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total producing hectares in NZ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31379C5-DB77-664D-9EE8-AB2A78F97CCC}"/>
              </a:ext>
            </a:extLst>
          </p:cNvPr>
          <p:cNvSpPr txBox="1"/>
          <p:nvPr/>
        </p:nvSpPr>
        <p:spPr>
          <a:xfrm>
            <a:off x="3110459" y="4654446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13636B31-0922-1949-AD82-72B724231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1" y="4559434"/>
            <a:ext cx="2276684" cy="2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49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69AC09F1-9D53-1B4E-9B49-26BCF8FB2FA4}"/>
              </a:ext>
            </a:extLst>
          </p:cNvPr>
          <p:cNvSpPr txBox="1"/>
          <p:nvPr/>
        </p:nvSpPr>
        <p:spPr>
          <a:xfrm>
            <a:off x="493060" y="411187"/>
            <a:ext cx="3726673" cy="8863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200" spc="-1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2,786 growers across 3,404 orchards</a:t>
            </a:r>
            <a:endParaRPr lang="en-US" sz="3200" spc="-10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FE523D4-9DF3-B44D-AA9A-E028209C98D5}"/>
              </a:ext>
            </a:extLst>
          </p:cNvPr>
          <p:cNvSpPr txBox="1"/>
          <p:nvPr/>
        </p:nvSpPr>
        <p:spPr>
          <a:xfrm>
            <a:off x="4525157" y="458201"/>
            <a:ext cx="2092742" cy="4154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000" spc="-1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220,036,000</a:t>
            </a:r>
            <a:endParaRPr lang="en-US" sz="3000" spc="-10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DE172D-2195-A44B-B11F-57FEF5981D22}"/>
              </a:ext>
            </a:extLst>
          </p:cNvPr>
          <p:cNvSpPr txBox="1"/>
          <p:nvPr/>
        </p:nvSpPr>
        <p:spPr>
          <a:xfrm>
            <a:off x="6602908" y="438887"/>
            <a:ext cx="2433516" cy="36009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13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Submitted Trays of kiwifruit (2025/26) </a:t>
            </a:r>
            <a:r>
              <a:rPr lang="en-NZ" sz="1300" i="1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(New Zealand Supply)</a:t>
            </a:r>
            <a:endParaRPr lang="en-US" sz="1300" i="1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43C80F-7560-1149-B1E7-3E1E6EBA49AB}"/>
              </a:ext>
            </a:extLst>
          </p:cNvPr>
          <p:cNvSpPr txBox="1"/>
          <p:nvPr/>
        </p:nvSpPr>
        <p:spPr>
          <a:xfrm>
            <a:off x="4677999" y="1040774"/>
            <a:ext cx="1245798" cy="4154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000" spc="-1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16,115</a:t>
            </a:r>
            <a:endParaRPr lang="en-US" sz="3000" spc="-10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C6F9947-2154-8141-94C4-ABCC877974C0}"/>
              </a:ext>
            </a:extLst>
          </p:cNvPr>
          <p:cNvSpPr txBox="1"/>
          <p:nvPr/>
        </p:nvSpPr>
        <p:spPr>
          <a:xfrm>
            <a:off x="5850460" y="1063259"/>
            <a:ext cx="989352" cy="36009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13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Producing hectares</a:t>
            </a:r>
            <a:endParaRPr lang="en-US" sz="130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E04022-E04D-734C-A96E-3DEDAA07ED12}"/>
              </a:ext>
            </a:extLst>
          </p:cNvPr>
          <p:cNvSpPr txBox="1"/>
          <p:nvPr/>
        </p:nvSpPr>
        <p:spPr>
          <a:xfrm>
            <a:off x="6887722" y="1040774"/>
            <a:ext cx="1245798" cy="4154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000" spc="-1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13,654</a:t>
            </a:r>
            <a:endParaRPr lang="en-US" sz="3000" spc="-10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484153E-CF3E-8448-843D-3259814A0606}"/>
              </a:ext>
            </a:extLst>
          </p:cNvPr>
          <p:cNvSpPr txBox="1"/>
          <p:nvPr/>
        </p:nvSpPr>
        <p:spPr>
          <a:xfrm>
            <a:off x="8066063" y="1063259"/>
            <a:ext cx="734519" cy="36009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13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Trays per hectare</a:t>
            </a:r>
            <a:endParaRPr lang="en-US" sz="130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B1D201-085F-074A-8362-6DB0D11B2E8A}"/>
              </a:ext>
            </a:extLst>
          </p:cNvPr>
          <p:cNvCxnSpPr>
            <a:cxnSpLocks/>
          </p:cNvCxnSpPr>
          <p:nvPr/>
        </p:nvCxnSpPr>
        <p:spPr>
          <a:xfrm>
            <a:off x="4675057" y="929390"/>
            <a:ext cx="4125525" cy="0"/>
          </a:xfrm>
          <a:prstGeom prst="line">
            <a:avLst/>
          </a:prstGeom>
          <a:ln>
            <a:solidFill>
              <a:srgbClr val="00562F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4256E4-58D8-D840-8EAF-B88F2615EE3D}"/>
              </a:ext>
            </a:extLst>
          </p:cNvPr>
          <p:cNvCxnSpPr>
            <a:cxnSpLocks/>
          </p:cNvCxnSpPr>
          <p:nvPr/>
        </p:nvCxnSpPr>
        <p:spPr>
          <a:xfrm>
            <a:off x="6791901" y="929390"/>
            <a:ext cx="0" cy="521667"/>
          </a:xfrm>
          <a:prstGeom prst="line">
            <a:avLst/>
          </a:prstGeom>
          <a:ln>
            <a:solidFill>
              <a:srgbClr val="00562F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F5901AE7-E04D-0B47-9EE2-2E7F87A233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9612265"/>
              </p:ext>
            </p:extLst>
          </p:nvPr>
        </p:nvGraphicFramePr>
        <p:xfrm>
          <a:off x="0" y="2591735"/>
          <a:ext cx="2502000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27A89DE9-D599-F245-A2C9-8311E8E1B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7792306"/>
              </p:ext>
            </p:extLst>
          </p:nvPr>
        </p:nvGraphicFramePr>
        <p:xfrm>
          <a:off x="2174199" y="2591735"/>
          <a:ext cx="2500858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63D6E3FB-E492-2342-A30D-BD49008ADF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7778501"/>
              </p:ext>
            </p:extLst>
          </p:nvPr>
        </p:nvGraphicFramePr>
        <p:xfrm>
          <a:off x="4408046" y="2591735"/>
          <a:ext cx="2500858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0450C380-880D-9B42-90BA-4DD95825E6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2409029"/>
              </p:ext>
            </p:extLst>
          </p:nvPr>
        </p:nvGraphicFramePr>
        <p:xfrm>
          <a:off x="6641893" y="2591735"/>
          <a:ext cx="2500858" cy="19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3" name="TextBox 52">
            <a:extLst>
              <a:ext uri="{FF2B5EF4-FFF2-40B4-BE49-F238E27FC236}">
                <a16:creationId xmlns:a16="http://schemas.microsoft.com/office/drawing/2014/main" id="{D7C000AD-0805-F845-9FC7-0C872E850586}"/>
              </a:ext>
            </a:extLst>
          </p:cNvPr>
          <p:cNvSpPr txBox="1"/>
          <p:nvPr/>
        </p:nvSpPr>
        <p:spPr>
          <a:xfrm>
            <a:off x="627530" y="3360136"/>
            <a:ext cx="1245798" cy="5262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N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20.2%</a:t>
            </a:r>
          </a:p>
          <a:p>
            <a:pPr algn="ctr">
              <a:lnSpc>
                <a:spcPct val="90000"/>
              </a:lnSpc>
            </a:pPr>
            <a:r>
              <a:rPr lang="en-NZ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0-2ha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1319EF-CB79-574A-981D-14007C74FA90}"/>
              </a:ext>
            </a:extLst>
          </p:cNvPr>
          <p:cNvSpPr txBox="1"/>
          <p:nvPr/>
        </p:nvSpPr>
        <p:spPr>
          <a:xfrm>
            <a:off x="2816094" y="3360136"/>
            <a:ext cx="1245798" cy="5262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N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45.9%</a:t>
            </a:r>
          </a:p>
          <a:p>
            <a:pPr algn="ctr">
              <a:lnSpc>
                <a:spcPct val="90000"/>
              </a:lnSpc>
            </a:pPr>
            <a:r>
              <a:rPr lang="en-NZ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2-5ha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4217831-4B27-EA46-BB5E-B0BC5B8701AC}"/>
              </a:ext>
            </a:extLst>
          </p:cNvPr>
          <p:cNvSpPr txBox="1"/>
          <p:nvPr/>
        </p:nvSpPr>
        <p:spPr>
          <a:xfrm>
            <a:off x="5042134" y="3360136"/>
            <a:ext cx="1245798" cy="5262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N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24.1%</a:t>
            </a:r>
          </a:p>
          <a:p>
            <a:pPr algn="ctr">
              <a:lnSpc>
                <a:spcPct val="90000"/>
              </a:lnSpc>
            </a:pPr>
            <a:r>
              <a:rPr lang="en-NZ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5-10ha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1147DC9-A9E2-0B47-9E38-B287D625604D}"/>
              </a:ext>
            </a:extLst>
          </p:cNvPr>
          <p:cNvSpPr txBox="1"/>
          <p:nvPr/>
        </p:nvSpPr>
        <p:spPr>
          <a:xfrm>
            <a:off x="7283164" y="3360136"/>
            <a:ext cx="1245798" cy="5262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NZ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9.8%</a:t>
            </a:r>
          </a:p>
          <a:p>
            <a:pPr algn="ctr">
              <a:lnSpc>
                <a:spcPct val="90000"/>
              </a:lnSpc>
            </a:pPr>
            <a:r>
              <a:rPr lang="en-NZ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10+ha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593DD5-9CA6-2749-BDFE-644969D949E8}"/>
              </a:ext>
            </a:extLst>
          </p:cNvPr>
          <p:cNvSpPr/>
          <p:nvPr/>
        </p:nvSpPr>
        <p:spPr>
          <a:xfrm>
            <a:off x="456754" y="1719627"/>
            <a:ext cx="1826426" cy="668016"/>
          </a:xfrm>
          <a:prstGeom prst="rect">
            <a:avLst/>
          </a:prstGeom>
          <a:solidFill>
            <a:srgbClr val="73B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Average Green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3.3ha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0AC10B2-7955-CF40-9CF9-1358C8F2CFA5}"/>
              </a:ext>
            </a:extLst>
          </p:cNvPr>
          <p:cNvSpPr/>
          <p:nvPr/>
        </p:nvSpPr>
        <p:spPr>
          <a:xfrm>
            <a:off x="2406546" y="1719627"/>
            <a:ext cx="1813187" cy="669500"/>
          </a:xfrm>
          <a:prstGeom prst="rect">
            <a:avLst/>
          </a:prstGeom>
          <a:solidFill>
            <a:srgbClr val="FB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Average Gold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4.5ha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64CD8E6-1A80-BE43-9962-075C5D210988}"/>
              </a:ext>
            </a:extLst>
          </p:cNvPr>
          <p:cNvSpPr txBox="1"/>
          <p:nvPr/>
        </p:nvSpPr>
        <p:spPr>
          <a:xfrm>
            <a:off x="456754" y="1501675"/>
            <a:ext cx="1259620" cy="18004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1300" b="1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Orchard size:</a:t>
            </a:r>
            <a:endParaRPr lang="en-US" sz="1300" b="1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CB853B7-7882-EF4C-B6C8-887ADB51C34D}"/>
              </a:ext>
            </a:extLst>
          </p:cNvPr>
          <p:cNvSpPr txBox="1"/>
          <p:nvPr/>
        </p:nvSpPr>
        <p:spPr>
          <a:xfrm>
            <a:off x="3110459" y="4654446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498598FA-242B-0D4E-9161-E0FDF7E69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991" y="4559434"/>
            <a:ext cx="2276684" cy="2351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BE2843-869A-F405-B565-24FB44F584E3}"/>
              </a:ext>
            </a:extLst>
          </p:cNvPr>
          <p:cNvSpPr/>
          <p:nvPr/>
        </p:nvSpPr>
        <p:spPr>
          <a:xfrm>
            <a:off x="4340569" y="1717964"/>
            <a:ext cx="1813187" cy="669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Average Red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2.9ha</a:t>
            </a:r>
          </a:p>
        </p:txBody>
      </p:sp>
    </p:spTree>
    <p:extLst>
      <p:ext uri="{BB962C8B-B14F-4D97-AF65-F5344CB8AC3E}">
        <p14:creationId xmlns:p14="http://schemas.microsoft.com/office/powerpoint/2010/main" val="411421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7FFDD3E-8457-7441-930F-F50B7BCF9CB4}"/>
              </a:ext>
            </a:extLst>
          </p:cNvPr>
          <p:cNvSpPr txBox="1"/>
          <p:nvPr/>
        </p:nvSpPr>
        <p:spPr>
          <a:xfrm>
            <a:off x="503991" y="436902"/>
            <a:ext cx="5768366" cy="192360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7500"/>
              </a:lnSpc>
            </a:pPr>
            <a:r>
              <a:rPr lang="en-NZ" sz="80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216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The future</a:t>
            </a:r>
            <a:br>
              <a:rPr lang="en-NZ" sz="80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216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80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216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is bright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A51C0-2D2D-F347-BB3E-0DC7E3BB0F8A}"/>
              </a:ext>
            </a:extLst>
          </p:cNvPr>
          <p:cNvSpPr txBox="1"/>
          <p:nvPr/>
        </p:nvSpPr>
        <p:spPr>
          <a:xfrm>
            <a:off x="6452940" y="437723"/>
            <a:ext cx="1304470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200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Kiwifruit is New Zealand’s largest horticultural export, accounting for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EE35B8-7854-5B4A-912B-99EB398AADB2}"/>
              </a:ext>
            </a:extLst>
          </p:cNvPr>
          <p:cNvSpPr txBox="1"/>
          <p:nvPr/>
        </p:nvSpPr>
        <p:spPr>
          <a:xfrm>
            <a:off x="6452940" y="1069341"/>
            <a:ext cx="1557715" cy="92333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6000" b="1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47</a:t>
            </a:r>
            <a:r>
              <a:rPr lang="en-NZ" sz="6000" b="1" spc="-20" baseline="300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9FFD5E-40D1-A943-9067-BA2AB77EFCB6}"/>
              </a:ext>
            </a:extLst>
          </p:cNvPr>
          <p:cNvSpPr txBox="1"/>
          <p:nvPr/>
        </p:nvSpPr>
        <p:spPr>
          <a:xfrm>
            <a:off x="6452940" y="1864531"/>
            <a:ext cx="1557715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200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of total revenue for the sector and contributing ~$4.1B to the economy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C369CD-9CFE-AE48-8B84-74B3F68AAF90}"/>
              </a:ext>
            </a:extLst>
          </p:cNvPr>
          <p:cNvSpPr txBox="1"/>
          <p:nvPr/>
        </p:nvSpPr>
        <p:spPr>
          <a:xfrm>
            <a:off x="519061" y="2783963"/>
            <a:ext cx="1692627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200" spc="-20">
                <a:solidFill>
                  <a:srgbClr val="55A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Seasonal workforce required to increase by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550E0A-B311-BE42-A823-3BF5D42ACC76}"/>
              </a:ext>
            </a:extLst>
          </p:cNvPr>
          <p:cNvSpPr txBox="1"/>
          <p:nvPr/>
        </p:nvSpPr>
        <p:spPr>
          <a:xfrm>
            <a:off x="449723" y="3109919"/>
            <a:ext cx="1962450" cy="92333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6000" b="1" spc="-20">
                <a:solidFill>
                  <a:srgbClr val="55A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14.5</a:t>
            </a:r>
            <a:r>
              <a:rPr lang="en-NZ" sz="6000" b="1" spc="-20" baseline="30000">
                <a:solidFill>
                  <a:srgbClr val="55A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0BE6FB-4D10-7E44-B17D-6E3E0607EED7}"/>
              </a:ext>
            </a:extLst>
          </p:cNvPr>
          <p:cNvSpPr txBox="1"/>
          <p:nvPr/>
        </p:nvSpPr>
        <p:spPr>
          <a:xfrm>
            <a:off x="519061" y="3989873"/>
            <a:ext cx="3077335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200" spc="-20">
                <a:solidFill>
                  <a:srgbClr val="55A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the next 5 years driven by new hectares coming into production.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DF8305-396C-B74A-98AC-DF15DAEBD5ED}"/>
              </a:ext>
            </a:extLst>
          </p:cNvPr>
          <p:cNvSpPr txBox="1"/>
          <p:nvPr/>
        </p:nvSpPr>
        <p:spPr>
          <a:xfrm>
            <a:off x="7903543" y="2986676"/>
            <a:ext cx="962956" cy="107721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400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Strong increase in producing hectares forecast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4CC286-D5F6-4B42-83FB-DC07E576F856}"/>
              </a:ext>
            </a:extLst>
          </p:cNvPr>
          <p:cNvSpPr txBox="1"/>
          <p:nvPr/>
        </p:nvSpPr>
        <p:spPr>
          <a:xfrm>
            <a:off x="4397607" y="3253446"/>
            <a:ext cx="1590964" cy="110799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200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Global sales of New Zealand kiwifruit forecasted to rise from $4.8B (2024/25) → $6.2B by 2030 </a:t>
            </a:r>
            <a:r>
              <a:rPr lang="en-NZ" sz="1200" i="1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(New Zealand Supply)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4E23B2-8687-CB4C-9626-612C43D6F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941" y="3013320"/>
            <a:ext cx="1124588" cy="11245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65778FC-F784-4444-AA6F-A7F40E1144F7}"/>
              </a:ext>
            </a:extLst>
          </p:cNvPr>
          <p:cNvSpPr txBox="1"/>
          <p:nvPr/>
        </p:nvSpPr>
        <p:spPr>
          <a:xfrm>
            <a:off x="6453266" y="4178576"/>
            <a:ext cx="1218255" cy="18466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NZ" sz="1200" b="1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16,115 (2025/26)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220F3F-88BE-EC4D-91D7-FC2A5E565625}"/>
              </a:ext>
            </a:extLst>
          </p:cNvPr>
          <p:cNvSpPr txBox="1"/>
          <p:nvPr/>
        </p:nvSpPr>
        <p:spPr>
          <a:xfrm>
            <a:off x="6351780" y="2748286"/>
            <a:ext cx="1218255" cy="18466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NZ" sz="1200" b="1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17,668 (2029/30*)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36F0AF2-1A21-4B49-B5CD-1AE5686ABED2}"/>
              </a:ext>
            </a:extLst>
          </p:cNvPr>
          <p:cNvGrpSpPr/>
          <p:nvPr/>
        </p:nvGrpSpPr>
        <p:grpSpPr>
          <a:xfrm>
            <a:off x="7075033" y="3466848"/>
            <a:ext cx="673175" cy="673175"/>
            <a:chOff x="5329940" y="3000148"/>
            <a:chExt cx="673175" cy="673175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DAF6A7A-3AF9-C747-B6DA-24CE0D46F911}"/>
                </a:ext>
              </a:extLst>
            </p:cNvPr>
            <p:cNvSpPr/>
            <p:nvPr/>
          </p:nvSpPr>
          <p:spPr>
            <a:xfrm>
              <a:off x="5329940" y="3000148"/>
              <a:ext cx="673175" cy="673175"/>
            </a:xfrm>
            <a:prstGeom prst="ellipse">
              <a:avLst/>
            </a:prstGeom>
            <a:gradFill>
              <a:gsLst>
                <a:gs pos="0">
                  <a:srgbClr val="55AB47"/>
                </a:gs>
                <a:gs pos="100000">
                  <a:srgbClr val="00562F"/>
                </a:gs>
              </a:gsLst>
              <a:lin ang="216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9A4618-019B-194F-B466-FD06EF603591}"/>
                </a:ext>
              </a:extLst>
            </p:cNvPr>
            <p:cNvSpPr/>
            <p:nvPr/>
          </p:nvSpPr>
          <p:spPr>
            <a:xfrm>
              <a:off x="5375023" y="3152069"/>
              <a:ext cx="5774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b="1" baseline="30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40AB8B06-0E65-3A47-93DD-B96555A84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007" y="2761595"/>
            <a:ext cx="1497730" cy="11677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9144567-E602-554A-A540-640423D86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262" y="436902"/>
            <a:ext cx="1068235" cy="1935605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7E64A15-968A-E146-82C4-9CD0DF8166BB}"/>
              </a:ext>
            </a:extLst>
          </p:cNvPr>
          <p:cNvCxnSpPr>
            <a:cxnSpLocks/>
          </p:cNvCxnSpPr>
          <p:nvPr/>
        </p:nvCxnSpPr>
        <p:spPr>
          <a:xfrm>
            <a:off x="4062335" y="2693852"/>
            <a:ext cx="0" cy="16653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C4F913-5FCD-154E-9158-415ABE2E1E4F}"/>
              </a:ext>
            </a:extLst>
          </p:cNvPr>
          <p:cNvCxnSpPr>
            <a:cxnSpLocks/>
          </p:cNvCxnSpPr>
          <p:nvPr/>
        </p:nvCxnSpPr>
        <p:spPr>
          <a:xfrm>
            <a:off x="6220918" y="362022"/>
            <a:ext cx="0" cy="399718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9CE2164D-EE8F-BF44-9DE9-3CA35A701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82" y="1882794"/>
            <a:ext cx="1590689" cy="1242252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ED1B413-0633-B54A-BE14-0245EC363DC2}"/>
              </a:ext>
            </a:extLst>
          </p:cNvPr>
          <p:cNvCxnSpPr>
            <a:cxnSpLocks/>
          </p:cNvCxnSpPr>
          <p:nvPr/>
        </p:nvCxnSpPr>
        <p:spPr>
          <a:xfrm flipH="1">
            <a:off x="6452940" y="2568233"/>
            <a:ext cx="24135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2B86543C-216D-9842-A199-09F43AE1EA49}"/>
              </a:ext>
            </a:extLst>
          </p:cNvPr>
          <p:cNvSpPr txBox="1"/>
          <p:nvPr/>
        </p:nvSpPr>
        <p:spPr>
          <a:xfrm>
            <a:off x="3110459" y="4654446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EB18595-1D47-434F-B989-84EA0013D1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991" y="4559434"/>
            <a:ext cx="2276684" cy="2351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49A7B9-ACC8-B90B-ABF4-16EEF9EE2637}"/>
              </a:ext>
            </a:extLst>
          </p:cNvPr>
          <p:cNvSpPr txBox="1"/>
          <p:nvPr/>
        </p:nvSpPr>
        <p:spPr>
          <a:xfrm>
            <a:off x="88483" y="4950628"/>
            <a:ext cx="8778014" cy="10772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US" sz="700" i="1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*Forecast hectare figures are indicative only and remain subject to future </a:t>
            </a:r>
            <a:r>
              <a:rPr lang="en-US" sz="700" i="1" spc="-20" err="1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licence</a:t>
            </a:r>
            <a:r>
              <a:rPr lang="en-US" sz="700" i="1" spc="-2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release decisions</a:t>
            </a:r>
            <a:endParaRPr lang="en-NZ" sz="700" i="1" spc="-2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20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F55F9720-CC79-2F42-8D01-43A9256670EB}"/>
              </a:ext>
            </a:extLst>
          </p:cNvPr>
          <p:cNvSpPr txBox="1"/>
          <p:nvPr/>
        </p:nvSpPr>
        <p:spPr>
          <a:xfrm>
            <a:off x="503991" y="357629"/>
            <a:ext cx="2276684" cy="249299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600" spc="-100" dirty="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The changing landscape</a:t>
            </a:r>
          </a:p>
          <a:p>
            <a:pPr>
              <a:lnSpc>
                <a:spcPct val="90000"/>
              </a:lnSpc>
            </a:pPr>
            <a:endParaRPr lang="en-NZ" sz="3600" spc="-100" dirty="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sz="3600" spc="-100" dirty="0">
              <a:gradFill>
                <a:gsLst>
                  <a:gs pos="0">
                    <a:srgbClr val="55AB47"/>
                  </a:gs>
                  <a:gs pos="100000">
                    <a:srgbClr val="00562F"/>
                  </a:gs>
                </a:gsLst>
                <a:lin ang="16800000" scaled="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E33B90-0AEB-2C46-836B-B85241DD9987}"/>
              </a:ext>
            </a:extLst>
          </p:cNvPr>
          <p:cNvSpPr txBox="1"/>
          <p:nvPr/>
        </p:nvSpPr>
        <p:spPr>
          <a:xfrm>
            <a:off x="3110459" y="4654446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46E642A-771B-6E49-B206-FB82AF2B6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815" y="4536859"/>
            <a:ext cx="2276684" cy="235173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F27174C-CB7D-D14D-9E0B-E4662D0A5638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E46BB3C-7F86-7198-A25A-97092655020C}"/>
              </a:ext>
            </a:extLst>
          </p:cNvPr>
          <p:cNvSpPr txBox="1"/>
          <p:nvPr/>
        </p:nvSpPr>
        <p:spPr>
          <a:xfrm>
            <a:off x="3592286" y="644979"/>
            <a:ext cx="51319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Innovation, technology and global consumers are reshaping New Zealand's largest horticultural export industry​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Many people still think kiwifruit is simply growing and picking fruit.​</a:t>
            </a:r>
          </a:p>
          <a:p>
            <a:pPr fontAlgn="base"/>
            <a:r>
              <a:rPr lang="en-US" dirty="0"/>
              <a:t>​</a:t>
            </a:r>
          </a:p>
          <a:p>
            <a:pPr fontAlgn="base"/>
            <a:r>
              <a:rPr lang="en-US" dirty="0"/>
              <a:t>The reality is a highly sophisticated global industry driven by technology, science, sustainability and international trade.​</a:t>
            </a:r>
          </a:p>
          <a:p>
            <a:pPr fontAlgn="base"/>
            <a:r>
              <a:rPr lang="en-US" dirty="0"/>
              <a:t>​</a:t>
            </a:r>
          </a:p>
          <a:p>
            <a:endParaRPr lang="en-NZ" dirty="0"/>
          </a:p>
        </p:txBody>
      </p:sp>
      <p:pic>
        <p:nvPicPr>
          <p:cNvPr id="3" name="Picture 2" descr="Post-harvest revolution: 3 tech mega-trends shaping NZ horticulture in 2026 – Chris Bray - NZ Herald">
            <a:extLst>
              <a:ext uri="{FF2B5EF4-FFF2-40B4-BE49-F238E27FC236}">
                <a16:creationId xmlns:a16="http://schemas.microsoft.com/office/drawing/2014/main" id="{989AEE08-9D28-6C2A-F5AA-87B718FCB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04" y="2100419"/>
            <a:ext cx="2507853" cy="267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11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BE1F35F-FB5A-D458-43A3-90AA1BF6A306}"/>
              </a:ext>
            </a:extLst>
          </p:cNvPr>
          <p:cNvSpPr>
            <a:spLocks noGrp="1"/>
          </p:cNvSpPr>
          <p:nvPr/>
        </p:nvSpPr>
        <p:spPr>
          <a:xfrm>
            <a:off x="3235696" y="300952"/>
            <a:ext cx="5488914" cy="2951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NZ" sz="1400" dirty="0"/>
              <a:t>Weather stations</a:t>
            </a:r>
          </a:p>
          <a:p>
            <a:pPr lvl="0"/>
            <a:r>
              <a:rPr lang="en-NZ" sz="1400" dirty="0"/>
              <a:t>Irrigation monitoring</a:t>
            </a:r>
          </a:p>
          <a:p>
            <a:pPr lvl="0"/>
            <a:r>
              <a:rPr lang="en-NZ" sz="1400" dirty="0"/>
              <a:t>Drones</a:t>
            </a:r>
          </a:p>
          <a:p>
            <a:r>
              <a:rPr lang="en-NZ" sz="1400" dirty="0"/>
              <a:t>Orchard mapping technology</a:t>
            </a:r>
          </a:p>
          <a:p>
            <a:pPr marL="0" indent="0">
              <a:buNone/>
            </a:pPr>
            <a:r>
              <a:rPr lang="en-NZ" sz="1400" dirty="0"/>
              <a:t>Growers increasingly make decisions using real-time data.</a:t>
            </a:r>
          </a:p>
          <a:p>
            <a:pPr marL="0" indent="0">
              <a:buNone/>
            </a:pPr>
            <a:r>
              <a:rPr lang="en-NZ" sz="1400" dirty="0"/>
              <a:t>Modern orchards use technology to determine, Irrigation requirements, Pest management, Canopy management, Harvest timing, Productivity forecasting</a:t>
            </a:r>
          </a:p>
          <a:p>
            <a:pPr marL="0" lvl="0" indent="0">
              <a:buNone/>
            </a:pPr>
            <a:endParaRPr lang="en-NZ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A33EDFD-9A1A-BA91-95CE-C3E0895714BE}"/>
              </a:ext>
            </a:extLst>
          </p:cNvPr>
          <p:cNvSpPr>
            <a:spLocks noGrp="1"/>
          </p:cNvSpPr>
          <p:nvPr/>
        </p:nvSpPr>
        <p:spPr>
          <a:xfrm>
            <a:off x="541978" y="1134351"/>
            <a:ext cx="2978118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dirty="0"/>
              <a:t>The Orchard </a:t>
            </a:r>
            <a:endParaRPr lang="en-NZ" dirty="0"/>
          </a:p>
          <a:p>
            <a:r>
              <a:rPr dirty="0"/>
              <a:t>of the Future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E17C15-D1DA-8F65-7B3A-1D61936915E8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6214338-0868-EBC2-7EB9-E4F5C6A1F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5" y="4404632"/>
            <a:ext cx="2276684" cy="235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31AC67-3409-74ED-1ECE-9F9A5D68320E}"/>
              </a:ext>
            </a:extLst>
          </p:cNvPr>
          <p:cNvSpPr txBox="1"/>
          <p:nvPr/>
        </p:nvSpPr>
        <p:spPr>
          <a:xfrm>
            <a:off x="3165461" y="4514899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SunLive - Robot to bring accurate data to kiwifruit orchards - The Bay's  News First">
            <a:extLst>
              <a:ext uri="{FF2B5EF4-FFF2-40B4-BE49-F238E27FC236}">
                <a16:creationId xmlns:a16="http://schemas.microsoft.com/office/drawing/2014/main" id="{0D855BB7-7B84-3A64-2BA5-8AF9C3534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277" y="2617215"/>
            <a:ext cx="2755445" cy="1838304"/>
          </a:xfrm>
          <a:prstGeom prst="rect">
            <a:avLst/>
          </a:prstGeom>
        </p:spPr>
      </p:pic>
      <p:pic>
        <p:nvPicPr>
          <p:cNvPr id="11" name="Picture 10" descr="Drone being used to spray crops in Opotiki">
            <a:extLst>
              <a:ext uri="{FF2B5EF4-FFF2-40B4-BE49-F238E27FC236}">
                <a16:creationId xmlns:a16="http://schemas.microsoft.com/office/drawing/2014/main" id="{0D1B6587-E1E6-CC51-A00B-42D0B0B11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106" y="2617215"/>
            <a:ext cx="2516319" cy="18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23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B5FCA-3048-C102-2B7E-39BEF14AC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14CB173-3541-F656-D690-CFA33AE8968B}"/>
              </a:ext>
            </a:extLst>
          </p:cNvPr>
          <p:cNvSpPr>
            <a:spLocks noGrp="1"/>
          </p:cNvSpPr>
          <p:nvPr/>
        </p:nvSpPr>
        <p:spPr>
          <a:xfrm>
            <a:off x="3235696" y="300951"/>
            <a:ext cx="5488914" cy="4213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NZ" sz="15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fastest-growing opportunities are not necessarily where people expect.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NZ" sz="15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Emerging Roles</a:t>
            </a:r>
            <a:endParaRPr lang="en-NZ" sz="15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NZ" sz="1500" dirty="0"/>
              <a:t>Horticultural scientists</a:t>
            </a:r>
          </a:p>
          <a:p>
            <a:pPr lvl="0"/>
            <a:r>
              <a:rPr lang="en-NZ" sz="1500" dirty="0"/>
              <a:t>Data analysts</a:t>
            </a:r>
          </a:p>
          <a:p>
            <a:pPr lvl="0"/>
            <a:r>
              <a:rPr lang="en-NZ" sz="1500" dirty="0"/>
              <a:t>GIS specialists</a:t>
            </a:r>
          </a:p>
          <a:p>
            <a:pPr lvl="0"/>
            <a:r>
              <a:rPr lang="en-NZ" sz="1500" dirty="0"/>
              <a:t>Agronomists</a:t>
            </a:r>
          </a:p>
          <a:p>
            <a:pPr lvl="0"/>
            <a:r>
              <a:rPr lang="en-NZ" sz="1500" dirty="0"/>
              <a:t>Automation technicians</a:t>
            </a:r>
          </a:p>
          <a:p>
            <a:pPr lvl="0"/>
            <a:r>
              <a:rPr lang="en-NZ" sz="1500" dirty="0"/>
              <a:t>Sustainability advisors</a:t>
            </a:r>
          </a:p>
          <a:p>
            <a:pPr lvl="0"/>
            <a:r>
              <a:rPr lang="en-NZ" sz="1500" dirty="0"/>
              <a:t>Biosecurity specialists</a:t>
            </a:r>
          </a:p>
          <a:p>
            <a:pPr lvl="0"/>
            <a:r>
              <a:rPr lang="en-NZ" sz="1500" dirty="0"/>
              <a:t>Supply chain professionals</a:t>
            </a:r>
          </a:p>
          <a:p>
            <a:pPr lvl="0"/>
            <a:r>
              <a:rPr lang="en-NZ" sz="1500" dirty="0"/>
              <a:t>Export marketers</a:t>
            </a:r>
          </a:p>
          <a:p>
            <a:pPr marL="0" lvl="0" indent="0">
              <a:buNone/>
            </a:pPr>
            <a:endParaRPr lang="en-NZ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578DD6-D8F5-CC27-820F-1294E73B3770}"/>
              </a:ext>
            </a:extLst>
          </p:cNvPr>
          <p:cNvSpPr>
            <a:spLocks noGrp="1"/>
          </p:cNvSpPr>
          <p:nvPr/>
        </p:nvSpPr>
        <p:spPr>
          <a:xfrm>
            <a:off x="541978" y="1134351"/>
            <a:ext cx="2429856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NZ" dirty="0"/>
              <a:t>Why this </a:t>
            </a:r>
          </a:p>
          <a:p>
            <a:r>
              <a:rPr lang="en-NZ" dirty="0"/>
              <a:t>matters for careers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FA13FA0-18F7-F51F-0EF5-3C699FC2C757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0575038-FAA4-F719-6BEA-344538D98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5" y="4404632"/>
            <a:ext cx="2276684" cy="235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14CCBF-86A2-75A1-56BB-0967F507968C}"/>
              </a:ext>
            </a:extLst>
          </p:cNvPr>
          <p:cNvSpPr txBox="1"/>
          <p:nvPr/>
        </p:nvSpPr>
        <p:spPr>
          <a:xfrm>
            <a:off x="3165461" y="4514899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50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7CF68-EC9C-EEBB-5156-BEA5691AA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9C0896E-DC3A-685A-F05D-822EAB467832}"/>
              </a:ext>
            </a:extLst>
          </p:cNvPr>
          <p:cNvSpPr>
            <a:spLocks noGrp="1"/>
          </p:cNvSpPr>
          <p:nvPr/>
        </p:nvSpPr>
        <p:spPr>
          <a:xfrm>
            <a:off x="3235696" y="300951"/>
            <a:ext cx="5488914" cy="4213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NZ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A02FEF-B628-CA7A-95A0-0DEDA06C37D0}"/>
              </a:ext>
            </a:extLst>
          </p:cNvPr>
          <p:cNvSpPr>
            <a:spLocks noGrp="1"/>
          </p:cNvSpPr>
          <p:nvPr/>
        </p:nvSpPr>
        <p:spPr>
          <a:xfrm>
            <a:off x="541978" y="1134351"/>
            <a:ext cx="2429856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NZ" dirty="0"/>
              <a:t>The new skills industry need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BC82061-FCAF-4243-806F-280DC1ECA1CA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6C55A57-1BB1-5D06-279D-95797C55B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5" y="4404632"/>
            <a:ext cx="2276684" cy="235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ED12CE-501E-9C30-1591-D2B89248EC2F}"/>
              </a:ext>
            </a:extLst>
          </p:cNvPr>
          <p:cNvSpPr txBox="1"/>
          <p:nvPr/>
        </p:nvSpPr>
        <p:spPr>
          <a:xfrm>
            <a:off x="3165461" y="4514899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E29796-2379-B09E-612F-4E3FE9869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912" y="300950"/>
            <a:ext cx="5488914" cy="401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3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C14559-D775-D814-2498-26CBDD4BD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580727" y="857170"/>
            <a:ext cx="5102634" cy="34291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8C968E7-4FB7-4836-324D-5582FB9BBB75}"/>
              </a:ext>
            </a:extLst>
          </p:cNvPr>
          <p:cNvSpPr>
            <a:spLocks noGrp="1"/>
          </p:cNvSpPr>
          <p:nvPr/>
        </p:nvSpPr>
        <p:spPr>
          <a:xfrm>
            <a:off x="246345" y="1340607"/>
            <a:ext cx="2716857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dirty="0"/>
              <a:t>The </a:t>
            </a:r>
            <a:r>
              <a:rPr lang="en-NZ" dirty="0"/>
              <a:t>NZKGI careers map</a:t>
            </a:r>
            <a:endParaRPr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337DE1-CECA-02C6-5655-C7E87F36C889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867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373D6-4965-13CE-D0D1-7A94FF9D2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D64237-825F-1451-21BD-8009EC321ABF}"/>
              </a:ext>
            </a:extLst>
          </p:cNvPr>
          <p:cNvSpPr>
            <a:spLocks noGrp="1"/>
          </p:cNvSpPr>
          <p:nvPr/>
        </p:nvSpPr>
        <p:spPr>
          <a:xfrm>
            <a:off x="246345" y="1340607"/>
            <a:ext cx="2716857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dirty="0"/>
              <a:t>The </a:t>
            </a:r>
            <a:r>
              <a:rPr lang="en-NZ" dirty="0"/>
              <a:t>NZKGI careers map</a:t>
            </a:r>
            <a:endParaRPr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B42D59-025D-9F05-C41E-7E0B62620462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5745D6C-7305-BA67-3DE6-86587A2EA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744" y="257074"/>
            <a:ext cx="4408468" cy="462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50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2B8E6-F5A6-6BC0-D45A-F7D48B74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6266A9-CFCA-4BC2-49AE-D77F71DF1222}"/>
              </a:ext>
            </a:extLst>
          </p:cNvPr>
          <p:cNvSpPr>
            <a:spLocks noGrp="1"/>
          </p:cNvSpPr>
          <p:nvPr/>
        </p:nvSpPr>
        <p:spPr>
          <a:xfrm>
            <a:off x="3235696" y="300951"/>
            <a:ext cx="5488914" cy="4213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NZ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A4DAA0-56C4-8D4C-DADF-DCC1340C40B0}"/>
              </a:ext>
            </a:extLst>
          </p:cNvPr>
          <p:cNvSpPr>
            <a:spLocks noGrp="1"/>
          </p:cNvSpPr>
          <p:nvPr/>
        </p:nvSpPr>
        <p:spPr>
          <a:xfrm>
            <a:off x="520912" y="832522"/>
            <a:ext cx="2429856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NZ" dirty="0"/>
              <a:t>The people who will shape the future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33620F-F8BA-5007-7AA5-66A8D5C5555F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5CDBB86-5197-1D65-C912-68BBD8848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5" y="4404632"/>
            <a:ext cx="2276684" cy="235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225378-7253-C4E8-E4B8-E0E42989E312}"/>
              </a:ext>
            </a:extLst>
          </p:cNvPr>
          <p:cNvSpPr txBox="1"/>
          <p:nvPr/>
        </p:nvSpPr>
        <p:spPr>
          <a:xfrm>
            <a:off x="3165461" y="4514899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B5335A-3386-5D90-455E-2A6CF9DCA63E}"/>
              </a:ext>
            </a:extLst>
          </p:cNvPr>
          <p:cNvSpPr txBox="1"/>
          <p:nvPr/>
        </p:nvSpPr>
        <p:spPr>
          <a:xfrm>
            <a:off x="3360207" y="628602"/>
            <a:ext cx="4572000" cy="2905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1500" dirty="0"/>
              <a:t>Young professionals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1500" dirty="0"/>
              <a:t>Scientists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1500" dirty="0"/>
              <a:t>Growers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1500" dirty="0"/>
              <a:t>Technology users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1500" dirty="0"/>
              <a:t>Industry leaders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NZ" sz="15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NZ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Message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NZ" sz="1500" dirty="0"/>
              <a:t>The future of kiwifruit will be </a:t>
            </a:r>
          </a:p>
          <a:p>
            <a:r>
              <a:rPr lang="en-NZ" sz="1500" dirty="0"/>
              <a:t>shaped by people from diverse </a:t>
            </a:r>
          </a:p>
          <a:p>
            <a:r>
              <a:rPr lang="en-NZ" sz="1500" dirty="0"/>
              <a:t>backgrounds, not just those </a:t>
            </a:r>
          </a:p>
          <a:p>
            <a:r>
              <a:rPr lang="en-NZ" sz="1500" dirty="0"/>
              <a:t>who grew up on orchards.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F6EA47-87BB-F7E8-A171-07A98B8D1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073" y="522322"/>
            <a:ext cx="2581204" cy="353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0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18FB5-E0F2-45DE-D03D-8F0B03354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29A72A-26EB-B579-9241-DCF6E8DDA295}"/>
              </a:ext>
            </a:extLst>
          </p:cNvPr>
          <p:cNvSpPr>
            <a:spLocks noGrp="1"/>
          </p:cNvSpPr>
          <p:nvPr/>
        </p:nvSpPr>
        <p:spPr>
          <a:xfrm>
            <a:off x="3235696" y="300951"/>
            <a:ext cx="5488914" cy="4213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NZ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7340A2-A041-E1C2-DEAA-B652A9D7EB7B}"/>
              </a:ext>
            </a:extLst>
          </p:cNvPr>
          <p:cNvSpPr>
            <a:spLocks noGrp="1"/>
          </p:cNvSpPr>
          <p:nvPr/>
        </p:nvSpPr>
        <p:spPr>
          <a:xfrm>
            <a:off x="520912" y="832522"/>
            <a:ext cx="2429856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NZ" dirty="0"/>
              <a:t>What this means for schools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1509D5-A075-106A-B1D5-06FF41432AC7}"/>
              </a:ext>
            </a:extLst>
          </p:cNvPr>
          <p:cNvCxnSpPr/>
          <p:nvPr/>
        </p:nvCxnSpPr>
        <p:spPr>
          <a:xfrm>
            <a:off x="3013023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E366675-19BE-E153-18E3-900194889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5" y="4404632"/>
            <a:ext cx="2276684" cy="235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77DB8B-F5E7-EAE9-33BB-CC3FB48DF469}"/>
              </a:ext>
            </a:extLst>
          </p:cNvPr>
          <p:cNvSpPr txBox="1"/>
          <p:nvPr/>
        </p:nvSpPr>
        <p:spPr>
          <a:xfrm>
            <a:off x="3165461" y="4514899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4A297-1F21-C616-E327-7AABD4B2447C}"/>
              </a:ext>
            </a:extLst>
          </p:cNvPr>
          <p:cNvSpPr txBox="1"/>
          <p:nvPr/>
        </p:nvSpPr>
        <p:spPr>
          <a:xfrm>
            <a:off x="3360207" y="401722"/>
            <a:ext cx="541907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dirty="0"/>
              <a:t>Teachers play a significant role in helping students see agriculture and horticulture differently.</a:t>
            </a:r>
          </a:p>
          <a:p>
            <a:endParaRPr lang="en-NZ" dirty="0"/>
          </a:p>
          <a:p>
            <a:r>
              <a:rPr lang="en-NZ" b="1" dirty="0"/>
              <a:t>The industry needs: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Scientists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Technologists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Communicators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Environmental specialists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Business leaders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Entrepreneurs</a:t>
            </a:r>
          </a:p>
          <a:p>
            <a:pPr lvl="0"/>
            <a:endParaRPr lang="en-NZ" dirty="0"/>
          </a:p>
          <a:p>
            <a:r>
              <a:rPr lang="en-NZ" dirty="0"/>
              <a:t>The future of horticulture will belong to people who can combine science, technology and human connection to feed a growing world.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4158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CF14D-2497-3D43-3F05-BE048EE2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B91E6EF-61EB-0779-51AB-9BE2F47CF8B6}"/>
              </a:ext>
            </a:extLst>
          </p:cNvPr>
          <p:cNvSpPr>
            <a:spLocks noGrp="1"/>
          </p:cNvSpPr>
          <p:nvPr/>
        </p:nvSpPr>
        <p:spPr>
          <a:xfrm>
            <a:off x="3235696" y="300951"/>
            <a:ext cx="5488914" cy="4213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NZ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E458E4-B889-BC25-B520-362312BAA1B0}"/>
              </a:ext>
            </a:extLst>
          </p:cNvPr>
          <p:cNvSpPr>
            <a:spLocks noGrp="1"/>
          </p:cNvSpPr>
          <p:nvPr/>
        </p:nvSpPr>
        <p:spPr>
          <a:xfrm>
            <a:off x="291970" y="130394"/>
            <a:ext cx="2429856" cy="270200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gradFill>
                  <a:gsLst>
                    <a:gs pos="0">
                      <a:srgbClr val="55AB47"/>
                    </a:gs>
                    <a:gs pos="100000">
                      <a:srgbClr val="00562F"/>
                    </a:gs>
                  </a:gsLst>
                  <a:lin ang="16800000" scaled="0"/>
                </a:gra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NZ" dirty="0"/>
              <a:t>The Kiwifruit Book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5E0F34-BBF3-2A1E-F9F0-7645D78DEF5B}"/>
              </a:ext>
            </a:extLst>
          </p:cNvPr>
          <p:cNvCxnSpPr/>
          <p:nvPr/>
        </p:nvCxnSpPr>
        <p:spPr>
          <a:xfrm>
            <a:off x="3086502" y="510625"/>
            <a:ext cx="0" cy="37915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DD46383-67D5-2361-CDCD-7D844E86A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5" y="4404632"/>
            <a:ext cx="2276684" cy="235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929DF7-4626-5C1A-6E0C-E1FF9C5DCB72}"/>
              </a:ext>
            </a:extLst>
          </p:cNvPr>
          <p:cNvSpPr txBox="1"/>
          <p:nvPr/>
        </p:nvSpPr>
        <p:spPr>
          <a:xfrm>
            <a:off x="3165461" y="4514899"/>
            <a:ext cx="5613816" cy="124906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NZ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 New Zealand’s Kiwifruit Growers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6878D5-0D3C-8F1D-7A5C-CF642CEB6F40}"/>
              </a:ext>
            </a:extLst>
          </p:cNvPr>
          <p:cNvSpPr txBox="1"/>
          <p:nvPr/>
        </p:nvSpPr>
        <p:spPr>
          <a:xfrm>
            <a:off x="92405" y="1974698"/>
            <a:ext cx="301302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NZ" sz="1200" dirty="0"/>
              <a:t>The Kiwifruit Book is currently being updated for the 2026 edition. This year, we are looking to tailor the book more specifically to students and enhance its value as a focused educational resource. </a:t>
            </a:r>
          </a:p>
          <a:p>
            <a:pPr fontAlgn="t"/>
            <a:endParaRPr lang="en-NZ" sz="1200" dirty="0"/>
          </a:p>
          <a:p>
            <a:pPr fontAlgn="t"/>
            <a:r>
              <a:rPr lang="en-NZ" sz="1200" dirty="0"/>
              <a:t>We welcome any comments, suggestions, or ideas for improvement. </a:t>
            </a:r>
          </a:p>
          <a:p>
            <a:pPr fontAlgn="t"/>
            <a:endParaRPr lang="en-NZ" sz="1200" dirty="0"/>
          </a:p>
          <a:p>
            <a:pPr fontAlgn="t"/>
            <a:r>
              <a:rPr lang="en-NZ" sz="1200" dirty="0"/>
              <a:t>Please send feedback to Mel, Kerry, or Vanessa at vanessa.malloy@nzkgi.org.nz.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43DD779-A98B-0421-74E3-6CDE4D861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695" y="227823"/>
            <a:ext cx="5756151" cy="40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42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5AB47"/>
            </a:gs>
            <a:gs pos="100000">
              <a:srgbClr val="00562F"/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42AED1-8876-DA41-933B-5A265B8F643D}"/>
              </a:ext>
            </a:extLst>
          </p:cNvPr>
          <p:cNvSpPr txBox="1"/>
          <p:nvPr/>
        </p:nvSpPr>
        <p:spPr>
          <a:xfrm>
            <a:off x="295176" y="3453091"/>
            <a:ext cx="3339939" cy="14219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Voice of</a:t>
            </a:r>
            <a:b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Zealand’s</a:t>
            </a:r>
            <a:b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NZ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Kiwifruit Growers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8AC119-6453-CB47-9D50-E8C6CCBA82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175" y="200386"/>
            <a:ext cx="2151003" cy="976342"/>
          </a:xfrm>
          <a:prstGeom prst="rect">
            <a:avLst/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E6CC15-978D-804F-932A-F7F049302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833" y="0"/>
            <a:ext cx="45671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90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1B2A490CF8F142896BF701C3ABB0A6" ma:contentTypeVersion="10" ma:contentTypeDescription="Create a new document." ma:contentTypeScope="" ma:versionID="e70aa261456b9a89d1b9975b39d39b56">
  <xsd:schema xmlns:xsd="http://www.w3.org/2001/XMLSchema" xmlns:xs="http://www.w3.org/2001/XMLSchema" xmlns:p="http://schemas.microsoft.com/office/2006/metadata/properties" xmlns:ns2="de75b3a4-2f54-4eb9-b31a-e0886b515e05" targetNamespace="http://schemas.microsoft.com/office/2006/metadata/properties" ma:root="true" ma:fieldsID="abe435b73bb9d61a37f825490b5a812c" ns2:_="">
    <xsd:import namespace="de75b3a4-2f54-4eb9-b31a-e0886b515e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75b3a4-2f54-4eb9-b31a-e0886b515e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00A2F4D-49EA-4FA8-A8BA-782E0504F4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AF23C6-371D-48CE-8897-C4AD1F25E32B}">
  <ds:schemaRefs>
    <ds:schemaRef ds:uri="de75b3a4-2f54-4eb9-b31a-e0886b515e0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62090B4-8C6B-47A7-810B-7F503076EABD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de75b3a4-2f54-4eb9-b31a-e0886b515e05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4448</TotalTime>
  <Words>829</Words>
  <Application>Microsoft Office PowerPoint</Application>
  <PresentationFormat>On-screen Show (16:9)</PresentationFormat>
  <Paragraphs>168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Jackson</dc:creator>
  <cp:lastModifiedBy>Vanessa Malloy</cp:lastModifiedBy>
  <cp:revision>4</cp:revision>
  <cp:lastPrinted>2026-09-14T21:13:50Z</cp:lastPrinted>
  <dcterms:created xsi:type="dcterms:W3CDTF">2020-05-18T01:03:26Z</dcterms:created>
  <dcterms:modified xsi:type="dcterms:W3CDTF">2026-09-14T21:14:22Z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0x0101009A1B2A490CF8F142896BF701C3ABB0A6</vt:lpwstr>
  </property>
  <property fmtid="{D5CDD505-2E9C-101B-9397-08002B2CF9AE}" pid="3" name="Order">
    <vt:r8>36000</vt:r8>
  </property>
</Properties>
</file>